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73" r:id="rId4"/>
    <p:sldId id="258" r:id="rId5"/>
    <p:sldId id="262" r:id="rId6"/>
    <p:sldId id="260" r:id="rId7"/>
    <p:sldId id="263" r:id="rId8"/>
    <p:sldId id="261" r:id="rId9"/>
    <p:sldId id="270" r:id="rId10"/>
    <p:sldId id="271" r:id="rId11"/>
    <p:sldId id="272" r:id="rId12"/>
    <p:sldId id="274" r:id="rId13"/>
    <p:sldId id="275" r:id="rId14"/>
    <p:sldId id="276" r:id="rId15"/>
    <p:sldId id="277" r:id="rId16"/>
    <p:sldId id="278" r:id="rId17"/>
    <p:sldId id="279" r:id="rId18"/>
    <p:sldId id="280" r:id="rId19"/>
    <p:sldId id="284" r:id="rId20"/>
    <p:sldId id="285" r:id="rId21"/>
    <p:sldId id="286" r:id="rId22"/>
    <p:sldId id="281" r:id="rId23"/>
    <p:sldId id="282" r:id="rId24"/>
    <p:sldId id="283"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35" autoAdjust="0"/>
    <p:restoredTop sz="94673" autoAdjust="0"/>
  </p:normalViewPr>
  <p:slideViewPr>
    <p:cSldViewPr>
      <p:cViewPr>
        <p:scale>
          <a:sx n="80" d="100"/>
          <a:sy n="80" d="100"/>
        </p:scale>
        <p:origin x="-14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E39334-5E81-4A34-B0D7-528431A8C9E7}" type="datetimeFigureOut">
              <a:rPr lang="ru-RU" smtClean="0"/>
              <a:pPr/>
              <a:t>30.01.2025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0D48CC-9F76-4F87-B57B-9FDB396F0F0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A0D48CC-9F76-4F87-B57B-9FDB396F0F06}" type="slidenum">
              <a:rPr lang="ru-RU" smtClean="0"/>
              <a:pPr/>
              <a:t>8</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A0D48CC-9F76-4F87-B57B-9FDB396F0F06}" type="slidenum">
              <a:rPr lang="ru-RU" smtClean="0"/>
              <a:pPr/>
              <a:t>11</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A0D48CC-9F76-4F87-B57B-9FDB396F0F06}" type="slidenum">
              <a:rPr lang="ru-RU" smtClean="0"/>
              <a:pPr/>
              <a:t>13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A0D48CC-9F76-4F87-B57B-9FDB396F0F06}" type="slidenum">
              <a:rPr lang="ru-RU" smtClean="0"/>
              <a:pPr/>
              <a:t>15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A0D48CC-9F76-4F87-B57B-9FDB396F0F06}" type="slidenum">
              <a:rPr lang="ru-RU" smtClean="0"/>
              <a:pPr/>
              <a:t>16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30.01.2025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3108" y="357166"/>
            <a:ext cx="4580100" cy="584775"/>
          </a:xfrm>
          <a:prstGeom prst="rect">
            <a:avLst/>
          </a:prstGeom>
          <a:noFill/>
        </p:spPr>
        <p:txBody>
          <a:bodyPr wrap="none" rtlCol="0">
            <a:spAutoFit/>
          </a:bodyPr>
          <a:lstStyle/>
          <a:p>
            <a:r>
              <a:rPr lang="ru-RU" sz="3200" b="1" dirty="0" smtClean="0"/>
              <a:t>Цифровая схемотехника</a:t>
            </a:r>
            <a:endParaRPr lang="ru-RU" sz="3200" b="1" dirty="0"/>
          </a:p>
        </p:txBody>
      </p:sp>
      <p:pic>
        <p:nvPicPr>
          <p:cNvPr id="1026" name="Picture 2" descr="https://www.ntc-raduga.ru/images/scheme.png"/>
          <p:cNvPicPr>
            <a:picLocks noChangeAspect="1" noChangeArrowheads="1"/>
          </p:cNvPicPr>
          <p:nvPr/>
        </p:nvPicPr>
        <p:blipFill>
          <a:blip r:embed="rId2"/>
          <a:srcRect/>
          <a:stretch>
            <a:fillRect/>
          </a:stretch>
        </p:blipFill>
        <p:spPr bwMode="auto">
          <a:xfrm>
            <a:off x="2000232" y="2143116"/>
            <a:ext cx="5581650" cy="4010026"/>
          </a:xfrm>
          <a:prstGeom prst="rect">
            <a:avLst/>
          </a:prstGeom>
          <a:noFill/>
        </p:spPr>
      </p:pic>
      <p:sp>
        <p:nvSpPr>
          <p:cNvPr id="6" name="TextBox 5"/>
          <p:cNvSpPr txBox="1"/>
          <p:nvPr/>
        </p:nvSpPr>
        <p:spPr>
          <a:xfrm>
            <a:off x="2571736" y="1000108"/>
            <a:ext cx="3627019" cy="369332"/>
          </a:xfrm>
          <a:prstGeom prst="rect">
            <a:avLst/>
          </a:prstGeom>
          <a:noFill/>
        </p:spPr>
        <p:txBody>
          <a:bodyPr wrap="none" rtlCol="0">
            <a:spAutoFit/>
          </a:bodyPr>
          <a:lstStyle/>
          <a:p>
            <a:r>
              <a:rPr lang="ru-RU" dirty="0" smtClean="0"/>
              <a:t>Лекция </a:t>
            </a:r>
            <a:r>
              <a:rPr lang="en-GB" dirty="0" smtClean="0"/>
              <a:t>6</a:t>
            </a:r>
            <a:r>
              <a:rPr lang="ru-RU" dirty="0" smtClean="0"/>
              <a:t>. Триггеры (продолжение)</a:t>
            </a:r>
            <a:endParaRPr lang="ru-RU"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571472" y="571480"/>
            <a:ext cx="8001056" cy="1477328"/>
          </a:xfrm>
          <a:prstGeom prst="rect">
            <a:avLst/>
          </a:prstGeom>
          <a:noFill/>
        </p:spPr>
        <p:txBody>
          <a:bodyPr wrap="square" rtlCol="0">
            <a:spAutoFit/>
          </a:bodyPr>
          <a:lstStyle/>
          <a:p>
            <a:pPr algn="just"/>
            <a:r>
              <a:rPr lang="ru-RU" dirty="0" smtClean="0"/>
              <a:t>	В данной лекции рассмотрим оставшиеся вопросы, </a:t>
            </a:r>
            <a:r>
              <a:rPr lang="ru-RU" dirty="0" err="1" smtClean="0"/>
              <a:t>касаемые</a:t>
            </a:r>
            <a:r>
              <a:rPr lang="ru-RU" dirty="0" smtClean="0"/>
              <a:t> триггеров и изучим триггеры с динамическим управлением.</a:t>
            </a:r>
          </a:p>
          <a:p>
            <a:pPr algn="just"/>
            <a:r>
              <a:rPr lang="ru-RU" dirty="0" smtClean="0"/>
              <a:t>	В первой лекции по триггерам мы сказали, что полноценным асинхронным триггером бывает только </a:t>
            </a:r>
            <a:r>
              <a:rPr lang="en-US" dirty="0" smtClean="0"/>
              <a:t>RS</a:t>
            </a:r>
            <a:r>
              <a:rPr lang="ru-RU" dirty="0" smtClean="0"/>
              <a:t>-триггер, а сейчас рассмотрим, почему это так.</a:t>
            </a:r>
          </a:p>
        </p:txBody>
      </p:sp>
      <p:sp>
        <p:nvSpPr>
          <p:cNvPr id="36" name="Прямоугольник 35"/>
          <p:cNvSpPr/>
          <p:nvPr/>
        </p:nvSpPr>
        <p:spPr>
          <a:xfrm>
            <a:off x="3857620" y="2071678"/>
            <a:ext cx="4714908" cy="2308324"/>
          </a:xfrm>
          <a:prstGeom prst="rect">
            <a:avLst/>
          </a:prstGeom>
        </p:spPr>
        <p:txBody>
          <a:bodyPr wrap="square">
            <a:spAutoFit/>
          </a:bodyPr>
          <a:lstStyle/>
          <a:p>
            <a:pPr algn="just"/>
            <a:r>
              <a:rPr lang="ru-RU" dirty="0" smtClean="0"/>
              <a:t>	Начнем с Т – триггера. Попробуем создать асинхронный Т – триггер на основе асинхронного </a:t>
            </a:r>
            <a:r>
              <a:rPr lang="en-GB" dirty="0" smtClean="0"/>
              <a:t>RS</a:t>
            </a:r>
            <a:r>
              <a:rPr lang="ru-RU" dirty="0" smtClean="0"/>
              <a:t> – триггера. Действуем также, как мы делали в прошлой лекции.</a:t>
            </a:r>
          </a:p>
          <a:p>
            <a:pPr algn="just"/>
            <a:r>
              <a:rPr lang="ru-RU" dirty="0" smtClean="0"/>
              <a:t>	Имеем асинхронный </a:t>
            </a:r>
            <a:r>
              <a:rPr lang="en-GB" dirty="0" smtClean="0"/>
              <a:t>RS</a:t>
            </a:r>
            <a:r>
              <a:rPr lang="ru-RU" dirty="0" smtClean="0"/>
              <a:t> – триггер. На его входе имеется КС, которая преобразовывает  Т – триггер. И, возможно, еще будет обратная связь.</a:t>
            </a:r>
          </a:p>
        </p:txBody>
      </p:sp>
      <p:grpSp>
        <p:nvGrpSpPr>
          <p:cNvPr id="69" name="Группа 68"/>
          <p:cNvGrpSpPr/>
          <p:nvPr/>
        </p:nvGrpSpPr>
        <p:grpSpPr>
          <a:xfrm>
            <a:off x="500034" y="2143116"/>
            <a:ext cx="3214710" cy="1655216"/>
            <a:chOff x="571472" y="4572008"/>
            <a:chExt cx="3214710" cy="1655216"/>
          </a:xfrm>
        </p:grpSpPr>
        <p:grpSp>
          <p:nvGrpSpPr>
            <p:cNvPr id="49" name="Группа 48"/>
            <p:cNvGrpSpPr/>
            <p:nvPr/>
          </p:nvGrpSpPr>
          <p:grpSpPr>
            <a:xfrm>
              <a:off x="2214546" y="4786322"/>
              <a:ext cx="1154132" cy="1440902"/>
              <a:chOff x="2214546" y="4786322"/>
              <a:chExt cx="1154132" cy="1440902"/>
            </a:xfrm>
          </p:grpSpPr>
          <p:sp>
            <p:nvSpPr>
              <p:cNvPr id="41" name="Прямоугольник 40"/>
              <p:cNvSpPr/>
              <p:nvPr/>
            </p:nvSpPr>
            <p:spPr>
              <a:xfrm>
                <a:off x="2214546" y="4786322"/>
                <a:ext cx="1143008" cy="14287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3" name="Прямая соединительная линия 42"/>
              <p:cNvCxnSpPr/>
              <p:nvPr/>
            </p:nvCxnSpPr>
            <p:spPr>
              <a:xfrm rot="5400000">
                <a:off x="1929588" y="5499908"/>
                <a:ext cx="142876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214546" y="4857760"/>
                <a:ext cx="309700" cy="369332"/>
              </a:xfrm>
              <a:prstGeom prst="rect">
                <a:avLst/>
              </a:prstGeom>
              <a:noFill/>
            </p:spPr>
            <p:txBody>
              <a:bodyPr wrap="none" rtlCol="0">
                <a:spAutoFit/>
              </a:bodyPr>
              <a:lstStyle/>
              <a:p>
                <a:r>
                  <a:rPr lang="en-GB" dirty="0" smtClean="0"/>
                  <a:t>R</a:t>
                </a:r>
                <a:endParaRPr lang="ru-RU" dirty="0"/>
              </a:p>
            </p:txBody>
          </p:sp>
          <p:sp>
            <p:nvSpPr>
              <p:cNvPr id="46" name="TextBox 45"/>
              <p:cNvSpPr txBox="1"/>
              <p:nvPr/>
            </p:nvSpPr>
            <p:spPr>
              <a:xfrm>
                <a:off x="2214546" y="5857892"/>
                <a:ext cx="290464" cy="369332"/>
              </a:xfrm>
              <a:prstGeom prst="rect">
                <a:avLst/>
              </a:prstGeom>
              <a:noFill/>
            </p:spPr>
            <p:txBody>
              <a:bodyPr wrap="none" rtlCol="0">
                <a:spAutoFit/>
              </a:bodyPr>
              <a:lstStyle/>
              <a:p>
                <a:r>
                  <a:rPr lang="en-GB" dirty="0" smtClean="0"/>
                  <a:t>S</a:t>
                </a:r>
                <a:endParaRPr lang="ru-RU" dirty="0"/>
              </a:p>
            </p:txBody>
          </p:sp>
          <p:sp>
            <p:nvSpPr>
              <p:cNvPr id="47" name="TextBox 46"/>
              <p:cNvSpPr txBox="1"/>
              <p:nvPr/>
            </p:nvSpPr>
            <p:spPr>
              <a:xfrm>
                <a:off x="3000364" y="4857760"/>
                <a:ext cx="340158" cy="369332"/>
              </a:xfrm>
              <a:prstGeom prst="rect">
                <a:avLst/>
              </a:prstGeom>
              <a:noFill/>
            </p:spPr>
            <p:txBody>
              <a:bodyPr wrap="none" rtlCol="0">
                <a:spAutoFit/>
              </a:bodyPr>
              <a:lstStyle/>
              <a:p>
                <a:r>
                  <a:rPr lang="en-GB" dirty="0" smtClean="0"/>
                  <a:t>Q</a:t>
                </a:r>
                <a:endParaRPr lang="ru-RU" dirty="0"/>
              </a:p>
            </p:txBody>
          </p:sp>
          <p:sp>
            <p:nvSpPr>
              <p:cNvPr id="48" name="TextBox 47"/>
              <p:cNvSpPr txBox="1"/>
              <p:nvPr/>
            </p:nvSpPr>
            <p:spPr>
              <a:xfrm>
                <a:off x="3071802" y="5857892"/>
                <a:ext cx="296876" cy="369332"/>
              </a:xfrm>
              <a:prstGeom prst="rect">
                <a:avLst/>
              </a:prstGeom>
              <a:noFill/>
            </p:spPr>
            <p:txBody>
              <a:bodyPr wrap="none" rtlCol="0">
                <a:spAutoFit/>
              </a:bodyPr>
              <a:lstStyle/>
              <a:p>
                <a:r>
                  <a:rPr lang="en-GB" dirty="0" smtClean="0"/>
                  <a:t>T</a:t>
                </a:r>
                <a:endParaRPr lang="ru-RU" dirty="0"/>
              </a:p>
            </p:txBody>
          </p:sp>
        </p:grpSp>
        <p:sp>
          <p:nvSpPr>
            <p:cNvPr id="50" name="Прямоугольник 49"/>
            <p:cNvSpPr/>
            <p:nvPr/>
          </p:nvSpPr>
          <p:spPr>
            <a:xfrm>
              <a:off x="1285852" y="4786322"/>
              <a:ext cx="571504" cy="14287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2" name="Прямая соединительная линия 51"/>
            <p:cNvCxnSpPr/>
            <p:nvPr/>
          </p:nvCxnSpPr>
          <p:spPr>
            <a:xfrm>
              <a:off x="1857356" y="5072074"/>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a:off x="1857356" y="6072206"/>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420112" y="4857760"/>
              <a:ext cx="365806" cy="369332"/>
            </a:xfrm>
            <a:prstGeom prst="rect">
              <a:avLst/>
            </a:prstGeom>
            <a:noFill/>
          </p:spPr>
          <p:txBody>
            <a:bodyPr wrap="none" rtlCol="0">
              <a:spAutoFit/>
            </a:bodyPr>
            <a:lstStyle/>
            <a:p>
              <a:r>
                <a:rPr lang="en-GB" dirty="0" err="1" smtClean="0"/>
                <a:t>y</a:t>
              </a:r>
              <a:r>
                <a:rPr lang="en-GB" sz="1100" dirty="0" err="1" smtClean="0"/>
                <a:t>R</a:t>
              </a:r>
              <a:endParaRPr lang="ru-RU" sz="1100" dirty="0"/>
            </a:p>
          </p:txBody>
        </p:sp>
        <p:sp>
          <p:nvSpPr>
            <p:cNvPr id="56" name="TextBox 55"/>
            <p:cNvSpPr txBox="1"/>
            <p:nvPr/>
          </p:nvSpPr>
          <p:spPr>
            <a:xfrm>
              <a:off x="1432936" y="5857892"/>
              <a:ext cx="352982" cy="369332"/>
            </a:xfrm>
            <a:prstGeom prst="rect">
              <a:avLst/>
            </a:prstGeom>
            <a:noFill/>
          </p:spPr>
          <p:txBody>
            <a:bodyPr wrap="none" rtlCol="0">
              <a:spAutoFit/>
            </a:bodyPr>
            <a:lstStyle/>
            <a:p>
              <a:r>
                <a:rPr lang="en-GB" dirty="0" err="1" smtClean="0"/>
                <a:t>y</a:t>
              </a:r>
              <a:r>
                <a:rPr lang="en-GB" sz="1100" dirty="0" err="1" smtClean="0"/>
                <a:t>S</a:t>
              </a:r>
              <a:endParaRPr lang="ru-RU" sz="1100" dirty="0"/>
            </a:p>
          </p:txBody>
        </p:sp>
        <p:sp>
          <p:nvSpPr>
            <p:cNvPr id="57" name="TextBox 56"/>
            <p:cNvSpPr txBox="1"/>
            <p:nvPr/>
          </p:nvSpPr>
          <p:spPr>
            <a:xfrm>
              <a:off x="1357290" y="5357826"/>
              <a:ext cx="426912" cy="369332"/>
            </a:xfrm>
            <a:prstGeom prst="rect">
              <a:avLst/>
            </a:prstGeom>
            <a:noFill/>
          </p:spPr>
          <p:txBody>
            <a:bodyPr wrap="none" rtlCol="0">
              <a:spAutoFit/>
            </a:bodyPr>
            <a:lstStyle/>
            <a:p>
              <a:r>
                <a:rPr lang="ru-RU" dirty="0" smtClean="0"/>
                <a:t>КС</a:t>
              </a:r>
              <a:endParaRPr lang="ru-RU" dirty="0"/>
            </a:p>
          </p:txBody>
        </p:sp>
        <p:cxnSp>
          <p:nvCxnSpPr>
            <p:cNvPr id="59" name="Прямая соединительная линия 58"/>
            <p:cNvCxnSpPr/>
            <p:nvPr/>
          </p:nvCxnSpPr>
          <p:spPr>
            <a:xfrm rot="10800000">
              <a:off x="3357554" y="507207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rot="10800000">
              <a:off x="857224" y="507207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rot="10800000">
              <a:off x="857224" y="5500702"/>
              <a:ext cx="428628" cy="1588"/>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71472" y="5357826"/>
              <a:ext cx="296876" cy="369332"/>
            </a:xfrm>
            <a:prstGeom prst="rect">
              <a:avLst/>
            </a:prstGeom>
            <a:noFill/>
          </p:spPr>
          <p:txBody>
            <a:bodyPr wrap="none" rtlCol="0">
              <a:spAutoFit/>
            </a:bodyPr>
            <a:lstStyle/>
            <a:p>
              <a:r>
                <a:rPr lang="ru-RU" dirty="0" smtClean="0"/>
                <a:t>Т</a:t>
              </a:r>
              <a:endParaRPr lang="ru-RU" dirty="0"/>
            </a:p>
          </p:txBody>
        </p:sp>
        <p:cxnSp>
          <p:nvCxnSpPr>
            <p:cNvPr id="64" name="Прямая соединительная линия 63"/>
            <p:cNvCxnSpPr/>
            <p:nvPr/>
          </p:nvCxnSpPr>
          <p:spPr>
            <a:xfrm rot="5400000" flipH="1" flipV="1">
              <a:off x="750067" y="4822041"/>
              <a:ext cx="500066"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rot="5400000" flipH="1" flipV="1">
              <a:off x="3322629" y="4821247"/>
              <a:ext cx="500066"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p:nvPr/>
          </p:nvCxnSpPr>
          <p:spPr>
            <a:xfrm>
              <a:off x="1000100" y="4572008"/>
              <a:ext cx="2571768"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28596" y="285728"/>
            <a:ext cx="1297150" cy="369332"/>
          </a:xfrm>
          <a:prstGeom prst="rect">
            <a:avLst/>
          </a:prstGeom>
          <a:noFill/>
        </p:spPr>
        <p:txBody>
          <a:bodyPr wrap="none" rtlCol="0">
            <a:spAutoFit/>
          </a:bodyPr>
          <a:lstStyle/>
          <a:p>
            <a:r>
              <a:rPr lang="ru-RU" dirty="0" smtClean="0"/>
              <a:t>Строим ТИ:</a:t>
            </a:r>
            <a:endParaRPr lang="ru-RU" dirty="0"/>
          </a:p>
        </p:txBody>
      </p:sp>
      <p:graphicFrame>
        <p:nvGraphicFramePr>
          <p:cNvPr id="23" name="Таблица 22"/>
          <p:cNvGraphicFramePr>
            <a:graphicFrameLocks noGrp="1"/>
          </p:cNvGraphicFramePr>
          <p:nvPr/>
        </p:nvGraphicFramePr>
        <p:xfrm>
          <a:off x="500034" y="714356"/>
          <a:ext cx="2405058" cy="1854200"/>
        </p:xfrm>
        <a:graphic>
          <a:graphicData uri="http://schemas.openxmlformats.org/drawingml/2006/table">
            <a:tbl>
              <a:tblPr firstRow="1" bandRow="1">
                <a:tableStyleId>{073A0DAA-6AF3-43AB-8588-CEC1D06C72B9}</a:tableStyleId>
              </a:tblPr>
              <a:tblGrid>
                <a:gridCol w="547670"/>
                <a:gridCol w="714380"/>
                <a:gridCol w="500066"/>
                <a:gridCol w="642942"/>
              </a:tblGrid>
              <a:tr h="370840">
                <a:tc>
                  <a:txBody>
                    <a:bodyPr/>
                    <a:lstStyle/>
                    <a:p>
                      <a:r>
                        <a:rPr lang="ru-RU" dirty="0" smtClean="0"/>
                        <a:t>Т</a:t>
                      </a:r>
                      <a:endParaRPr lang="ru-RU" dirty="0"/>
                    </a:p>
                  </a:txBody>
                  <a:tcPr/>
                </a:tc>
                <a:tc>
                  <a:txBody>
                    <a:bodyPr/>
                    <a:lstStyle/>
                    <a:p>
                      <a:r>
                        <a:rPr lang="en-GB" dirty="0" smtClean="0"/>
                        <a:t>Q(t)</a:t>
                      </a:r>
                      <a:endParaRPr lang="ru-RU" dirty="0"/>
                    </a:p>
                  </a:txBody>
                  <a:tcPr/>
                </a:tc>
                <a:tc>
                  <a:txBody>
                    <a:bodyPr/>
                    <a:lstStyle/>
                    <a:p>
                      <a:r>
                        <a:rPr lang="en-GB" dirty="0" err="1" smtClean="0"/>
                        <a:t>y</a:t>
                      </a:r>
                      <a:r>
                        <a:rPr lang="en-GB" sz="1100" dirty="0" err="1" smtClean="0"/>
                        <a:t>R</a:t>
                      </a:r>
                      <a:endParaRPr lang="ru-RU" sz="1100" dirty="0"/>
                    </a:p>
                  </a:txBody>
                  <a:tcPr/>
                </a:tc>
                <a:tc>
                  <a:txBody>
                    <a:bodyPr/>
                    <a:lstStyle/>
                    <a:p>
                      <a:r>
                        <a:rPr lang="en-GB" dirty="0" err="1" smtClean="0"/>
                        <a:t>y</a:t>
                      </a:r>
                      <a:r>
                        <a:rPr lang="en-GB" sz="1100" dirty="0" err="1" smtClean="0"/>
                        <a:t>S</a:t>
                      </a:r>
                      <a:endParaRPr lang="ru-RU" sz="1100"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bl>
          </a:graphicData>
        </a:graphic>
      </p:graphicFrame>
      <p:cxnSp>
        <p:nvCxnSpPr>
          <p:cNvPr id="25" name="Прямая соединительная линия 24"/>
          <p:cNvCxnSpPr/>
          <p:nvPr/>
        </p:nvCxnSpPr>
        <p:spPr>
          <a:xfrm>
            <a:off x="285720" y="1857364"/>
            <a:ext cx="285752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643174" y="1142984"/>
            <a:ext cx="1112805" cy="646331"/>
          </a:xfrm>
          <a:prstGeom prst="rect">
            <a:avLst/>
          </a:prstGeom>
          <a:noFill/>
        </p:spPr>
        <p:txBody>
          <a:bodyPr wrap="none" rtlCol="0">
            <a:spAutoFit/>
          </a:bodyPr>
          <a:lstStyle/>
          <a:p>
            <a:r>
              <a:rPr lang="ru-RU" dirty="0" smtClean="0"/>
              <a:t>Режим </a:t>
            </a:r>
          </a:p>
          <a:p>
            <a:r>
              <a:rPr lang="ru-RU" dirty="0" smtClean="0"/>
              <a:t>хранения</a:t>
            </a:r>
            <a:endParaRPr lang="ru-RU" dirty="0"/>
          </a:p>
        </p:txBody>
      </p:sp>
      <p:sp>
        <p:nvSpPr>
          <p:cNvPr id="28" name="TextBox 27"/>
          <p:cNvSpPr txBox="1"/>
          <p:nvPr/>
        </p:nvSpPr>
        <p:spPr>
          <a:xfrm>
            <a:off x="4000496" y="285728"/>
            <a:ext cx="4929222" cy="1200329"/>
          </a:xfrm>
          <a:prstGeom prst="rect">
            <a:avLst/>
          </a:prstGeom>
          <a:noFill/>
        </p:spPr>
        <p:txBody>
          <a:bodyPr wrap="square" rtlCol="0">
            <a:spAutoFit/>
          </a:bodyPr>
          <a:lstStyle/>
          <a:p>
            <a:pPr marL="342900" indent="-342900">
              <a:buAutoNum type="arabicParenR"/>
            </a:pPr>
            <a:r>
              <a:rPr lang="ru-RU" dirty="0" smtClean="0"/>
              <a:t>Режим хранения</a:t>
            </a:r>
          </a:p>
          <a:p>
            <a:pPr marL="342900" indent="-342900"/>
            <a:r>
              <a:rPr lang="en-GB" dirty="0" smtClean="0"/>
              <a:t>RS – </a:t>
            </a:r>
            <a:r>
              <a:rPr lang="ru-RU" dirty="0" smtClean="0"/>
              <a:t>триггер хранит свое состояние, когда на </a:t>
            </a:r>
            <a:r>
              <a:rPr lang="en-GB" dirty="0" smtClean="0"/>
              <a:t>R </a:t>
            </a:r>
            <a:r>
              <a:rPr lang="ru-RU" dirty="0" smtClean="0"/>
              <a:t>и </a:t>
            </a:r>
            <a:r>
              <a:rPr lang="en-GB" dirty="0" smtClean="0"/>
              <a:t>S</a:t>
            </a:r>
            <a:r>
              <a:rPr lang="ru-RU" dirty="0" smtClean="0"/>
              <a:t> подаются «0»</a:t>
            </a:r>
          </a:p>
          <a:p>
            <a:pPr marL="342900" indent="-342900"/>
            <a:r>
              <a:rPr lang="ru-RU" dirty="0" smtClean="0"/>
              <a:t>2) Режим инверсии</a:t>
            </a:r>
          </a:p>
        </p:txBody>
      </p:sp>
      <p:sp>
        <p:nvSpPr>
          <p:cNvPr id="29" name="TextBox 28"/>
          <p:cNvSpPr txBox="1"/>
          <p:nvPr/>
        </p:nvSpPr>
        <p:spPr>
          <a:xfrm>
            <a:off x="2643174" y="1857364"/>
            <a:ext cx="1128835" cy="646331"/>
          </a:xfrm>
          <a:prstGeom prst="rect">
            <a:avLst/>
          </a:prstGeom>
          <a:noFill/>
        </p:spPr>
        <p:txBody>
          <a:bodyPr wrap="none" rtlCol="0">
            <a:spAutoFit/>
          </a:bodyPr>
          <a:lstStyle/>
          <a:p>
            <a:r>
              <a:rPr lang="ru-RU" dirty="0" smtClean="0"/>
              <a:t>Режим </a:t>
            </a:r>
          </a:p>
          <a:p>
            <a:r>
              <a:rPr lang="ru-RU" dirty="0" smtClean="0"/>
              <a:t>инверсии</a:t>
            </a:r>
            <a:endParaRPr lang="ru-RU" dirty="0"/>
          </a:p>
        </p:txBody>
      </p:sp>
      <p:sp>
        <p:nvSpPr>
          <p:cNvPr id="30" name="TextBox 29"/>
          <p:cNvSpPr txBox="1"/>
          <p:nvPr/>
        </p:nvSpPr>
        <p:spPr>
          <a:xfrm>
            <a:off x="428596" y="2714620"/>
            <a:ext cx="8429684" cy="1477328"/>
          </a:xfrm>
          <a:prstGeom prst="rect">
            <a:avLst/>
          </a:prstGeom>
          <a:noFill/>
        </p:spPr>
        <p:txBody>
          <a:bodyPr wrap="square" rtlCol="0">
            <a:spAutoFit/>
          </a:bodyPr>
          <a:lstStyle/>
          <a:p>
            <a:pPr marL="342900" indent="-342900" algn="just"/>
            <a:r>
              <a:rPr lang="ru-RU" i="1" dirty="0" smtClean="0"/>
              <a:t>Если у нас триггер стоит в «0»</a:t>
            </a:r>
            <a:r>
              <a:rPr lang="ru-RU" dirty="0" smtClean="0"/>
              <a:t>, то нам нужно поставить его в «1».</a:t>
            </a:r>
          </a:p>
          <a:p>
            <a:pPr marL="342900" indent="-342900" algn="just"/>
            <a:r>
              <a:rPr lang="ru-RU" dirty="0" smtClean="0"/>
              <a:t>Для того, чтобы </a:t>
            </a:r>
            <a:r>
              <a:rPr lang="en-GB" dirty="0" smtClean="0"/>
              <a:t>RS</a:t>
            </a:r>
            <a:r>
              <a:rPr lang="kk-KZ" dirty="0" smtClean="0"/>
              <a:t> </a:t>
            </a:r>
            <a:r>
              <a:rPr lang="ru-RU" dirty="0" smtClean="0"/>
              <a:t>– триггер стоял в «1», необходимо подать: </a:t>
            </a:r>
            <a:r>
              <a:rPr lang="en-GB" dirty="0" smtClean="0"/>
              <a:t>R→</a:t>
            </a:r>
            <a:r>
              <a:rPr lang="ru-RU" dirty="0" smtClean="0"/>
              <a:t> «0»</a:t>
            </a:r>
          </a:p>
          <a:p>
            <a:pPr marL="342900" indent="-342900"/>
            <a:r>
              <a:rPr lang="ru-RU" dirty="0" smtClean="0"/>
              <a:t>							           </a:t>
            </a:r>
            <a:r>
              <a:rPr lang="en-GB" dirty="0" smtClean="0"/>
              <a:t>S→ </a:t>
            </a:r>
            <a:r>
              <a:rPr lang="ru-RU" dirty="0" smtClean="0"/>
              <a:t>«1»</a:t>
            </a:r>
          </a:p>
          <a:p>
            <a:pPr marL="342900" indent="-342900" algn="just"/>
            <a:r>
              <a:rPr lang="ru-RU" i="1" dirty="0" smtClean="0"/>
              <a:t>Если триггер стоит в «1», </a:t>
            </a:r>
            <a:r>
              <a:rPr lang="ru-RU" dirty="0" smtClean="0"/>
              <a:t>то сначала, мы должны перевести его в состояние «0», для этого (</a:t>
            </a:r>
            <a:r>
              <a:rPr lang="en-GB" dirty="0" smtClean="0"/>
              <a:t>R→</a:t>
            </a:r>
            <a:r>
              <a:rPr lang="ru-RU" dirty="0" smtClean="0"/>
              <a:t> «1», </a:t>
            </a:r>
            <a:r>
              <a:rPr lang="en-GB" dirty="0" smtClean="0"/>
              <a:t>S→ </a:t>
            </a:r>
            <a:r>
              <a:rPr lang="ru-RU" dirty="0" smtClean="0"/>
              <a:t>«0»)</a:t>
            </a:r>
            <a:endParaRPr lang="ru-RU" dirty="0"/>
          </a:p>
        </p:txBody>
      </p:sp>
      <p:sp>
        <p:nvSpPr>
          <p:cNvPr id="31" name="TextBox 30"/>
          <p:cNvSpPr txBox="1"/>
          <p:nvPr/>
        </p:nvSpPr>
        <p:spPr>
          <a:xfrm>
            <a:off x="500034" y="4357694"/>
            <a:ext cx="4995535" cy="369332"/>
          </a:xfrm>
          <a:prstGeom prst="rect">
            <a:avLst/>
          </a:prstGeom>
          <a:noFill/>
        </p:spPr>
        <p:txBody>
          <a:bodyPr wrap="none" rtlCol="0">
            <a:spAutoFit/>
          </a:bodyPr>
          <a:lstStyle/>
          <a:p>
            <a:r>
              <a:rPr lang="ru-RU" dirty="0" smtClean="0"/>
              <a:t>Карту Карно строить не будем и так все понятно:</a:t>
            </a:r>
            <a:endParaRPr lang="ru-RU" dirty="0"/>
          </a:p>
        </p:txBody>
      </p:sp>
      <p:grpSp>
        <p:nvGrpSpPr>
          <p:cNvPr id="36" name="Группа 35"/>
          <p:cNvGrpSpPr/>
          <p:nvPr/>
        </p:nvGrpSpPr>
        <p:grpSpPr>
          <a:xfrm>
            <a:off x="5500694" y="4429132"/>
            <a:ext cx="947567" cy="369332"/>
            <a:chOff x="5500694" y="4429132"/>
            <a:chExt cx="947567" cy="369332"/>
          </a:xfrm>
        </p:grpSpPr>
        <p:sp>
          <p:nvSpPr>
            <p:cNvPr id="32" name="TextBox 31"/>
            <p:cNvSpPr txBox="1"/>
            <p:nvPr/>
          </p:nvSpPr>
          <p:spPr>
            <a:xfrm>
              <a:off x="5500694" y="4429132"/>
              <a:ext cx="947567" cy="369332"/>
            </a:xfrm>
            <a:prstGeom prst="rect">
              <a:avLst/>
            </a:prstGeom>
            <a:noFill/>
          </p:spPr>
          <p:txBody>
            <a:bodyPr wrap="none" rtlCol="0">
              <a:spAutoFit/>
            </a:bodyPr>
            <a:lstStyle/>
            <a:p>
              <a:r>
                <a:rPr lang="en-US" dirty="0" err="1" smtClean="0"/>
                <a:t>y</a:t>
              </a:r>
              <a:r>
                <a:rPr lang="en-US" sz="1100" dirty="0" err="1" smtClean="0"/>
                <a:t>S</a:t>
              </a:r>
              <a:r>
                <a:rPr lang="en-US" dirty="0" smtClean="0"/>
                <a:t>=TQ(t)</a:t>
              </a:r>
            </a:p>
          </p:txBody>
        </p:sp>
        <p:cxnSp>
          <p:nvCxnSpPr>
            <p:cNvPr id="34" name="Прямая соединительная линия 33"/>
            <p:cNvCxnSpPr>
              <a:stCxn id="32" idx="0"/>
            </p:cNvCxnSpPr>
            <p:nvPr/>
          </p:nvCxnSpPr>
          <p:spPr>
            <a:xfrm rot="16200000" flipH="1">
              <a:off x="6129701" y="4273909"/>
              <a:ext cx="1588" cy="312034"/>
            </a:xfrm>
            <a:prstGeom prst="line">
              <a:avLst/>
            </a:prstGeom>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5540435" y="4929198"/>
            <a:ext cx="960391" cy="369332"/>
          </a:xfrm>
          <a:prstGeom prst="rect">
            <a:avLst/>
          </a:prstGeom>
          <a:noFill/>
        </p:spPr>
        <p:txBody>
          <a:bodyPr wrap="none" rtlCol="0">
            <a:spAutoFit/>
          </a:bodyPr>
          <a:lstStyle/>
          <a:p>
            <a:r>
              <a:rPr lang="en-US" dirty="0" err="1" smtClean="0"/>
              <a:t>y</a:t>
            </a:r>
            <a:r>
              <a:rPr lang="en-US" sz="1100" dirty="0" err="1" smtClean="0"/>
              <a:t>R</a:t>
            </a:r>
            <a:r>
              <a:rPr lang="en-US" dirty="0" smtClean="0"/>
              <a:t>=TQ(t)</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57158" y="285728"/>
            <a:ext cx="1603452" cy="369332"/>
          </a:xfrm>
          <a:prstGeom prst="rect">
            <a:avLst/>
          </a:prstGeom>
          <a:noFill/>
        </p:spPr>
        <p:txBody>
          <a:bodyPr wrap="none" rtlCol="0">
            <a:spAutoFit/>
          </a:bodyPr>
          <a:lstStyle/>
          <a:p>
            <a:r>
              <a:rPr lang="ru-RU" dirty="0" smtClean="0"/>
              <a:t>Строим схему:</a:t>
            </a:r>
            <a:endParaRPr lang="ru-RU" dirty="0"/>
          </a:p>
        </p:txBody>
      </p:sp>
      <p:grpSp>
        <p:nvGrpSpPr>
          <p:cNvPr id="88" name="Группа 87"/>
          <p:cNvGrpSpPr/>
          <p:nvPr/>
        </p:nvGrpSpPr>
        <p:grpSpPr>
          <a:xfrm>
            <a:off x="2000232" y="571480"/>
            <a:ext cx="4645058" cy="1644662"/>
            <a:chOff x="1785918" y="1357298"/>
            <a:chExt cx="4645058" cy="1644662"/>
          </a:xfrm>
        </p:grpSpPr>
        <p:sp>
          <p:nvSpPr>
            <p:cNvPr id="24" name="Прямоугольник 23"/>
            <p:cNvSpPr/>
            <p:nvPr/>
          </p:nvSpPr>
          <p:spPr>
            <a:xfrm>
              <a:off x="4286248" y="1643050"/>
              <a:ext cx="1643074" cy="8572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6" name="Прямая соединительная линия 25"/>
            <p:cNvCxnSpPr/>
            <p:nvPr/>
          </p:nvCxnSpPr>
          <p:spPr>
            <a:xfrm rot="5400000">
              <a:off x="4214810" y="2071678"/>
              <a:ext cx="857256" cy="1588"/>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286248" y="1643050"/>
              <a:ext cx="309700" cy="369332"/>
            </a:xfrm>
            <a:prstGeom prst="rect">
              <a:avLst/>
            </a:prstGeom>
            <a:noFill/>
          </p:spPr>
          <p:txBody>
            <a:bodyPr wrap="none" rtlCol="0">
              <a:spAutoFit/>
            </a:bodyPr>
            <a:lstStyle/>
            <a:p>
              <a:r>
                <a:rPr lang="en-GB" dirty="0" smtClean="0"/>
                <a:t>R</a:t>
              </a:r>
              <a:endParaRPr lang="ru-RU" dirty="0"/>
            </a:p>
          </p:txBody>
        </p:sp>
        <p:sp>
          <p:nvSpPr>
            <p:cNvPr id="28" name="TextBox 27"/>
            <p:cNvSpPr txBox="1"/>
            <p:nvPr/>
          </p:nvSpPr>
          <p:spPr>
            <a:xfrm>
              <a:off x="4286248" y="2143116"/>
              <a:ext cx="290464" cy="369332"/>
            </a:xfrm>
            <a:prstGeom prst="rect">
              <a:avLst/>
            </a:prstGeom>
            <a:noFill/>
          </p:spPr>
          <p:txBody>
            <a:bodyPr wrap="none" rtlCol="0">
              <a:spAutoFit/>
            </a:bodyPr>
            <a:lstStyle/>
            <a:p>
              <a:r>
                <a:rPr lang="en-GB" dirty="0" smtClean="0"/>
                <a:t>S</a:t>
              </a:r>
              <a:endParaRPr lang="ru-RU" dirty="0"/>
            </a:p>
          </p:txBody>
        </p:sp>
        <p:sp>
          <p:nvSpPr>
            <p:cNvPr id="29" name="TextBox 28"/>
            <p:cNvSpPr txBox="1"/>
            <p:nvPr/>
          </p:nvSpPr>
          <p:spPr>
            <a:xfrm>
              <a:off x="5572132" y="1643050"/>
              <a:ext cx="340158" cy="369332"/>
            </a:xfrm>
            <a:prstGeom prst="rect">
              <a:avLst/>
            </a:prstGeom>
            <a:noFill/>
          </p:spPr>
          <p:txBody>
            <a:bodyPr wrap="none" rtlCol="0">
              <a:spAutoFit/>
            </a:bodyPr>
            <a:lstStyle/>
            <a:p>
              <a:r>
                <a:rPr lang="en-GB" dirty="0" smtClean="0"/>
                <a:t>Q</a:t>
              </a:r>
              <a:endParaRPr lang="ru-RU" dirty="0"/>
            </a:p>
          </p:txBody>
        </p:sp>
        <p:sp>
          <p:nvSpPr>
            <p:cNvPr id="30" name="TextBox 29"/>
            <p:cNvSpPr txBox="1"/>
            <p:nvPr/>
          </p:nvSpPr>
          <p:spPr>
            <a:xfrm>
              <a:off x="5357818" y="2143116"/>
              <a:ext cx="593432" cy="369332"/>
            </a:xfrm>
            <a:prstGeom prst="rect">
              <a:avLst/>
            </a:prstGeom>
            <a:noFill/>
          </p:spPr>
          <p:txBody>
            <a:bodyPr wrap="none" rtlCol="0">
              <a:spAutoFit/>
            </a:bodyPr>
            <a:lstStyle/>
            <a:p>
              <a:r>
                <a:rPr lang="en-GB" dirty="0" smtClean="0"/>
                <a:t>Q(T)</a:t>
              </a:r>
              <a:endParaRPr lang="ru-RU" dirty="0"/>
            </a:p>
          </p:txBody>
        </p:sp>
        <p:cxnSp>
          <p:nvCxnSpPr>
            <p:cNvPr id="32" name="Прямая соединительная линия 31"/>
            <p:cNvCxnSpPr/>
            <p:nvPr/>
          </p:nvCxnSpPr>
          <p:spPr>
            <a:xfrm>
              <a:off x="5500694" y="2143116"/>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a:off x="5929322" y="2285992"/>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a:off x="5929322" y="1785926"/>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a:off x="3786182" y="1857364"/>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a:off x="3786182" y="2357430"/>
              <a:ext cx="500066" cy="1588"/>
            </a:xfrm>
            <a:prstGeom prst="line">
              <a:avLst/>
            </a:prstGeom>
          </p:spPr>
          <p:style>
            <a:lnRef idx="1">
              <a:schemeClr val="accent1"/>
            </a:lnRef>
            <a:fillRef idx="0">
              <a:schemeClr val="accent1"/>
            </a:fillRef>
            <a:effectRef idx="0">
              <a:schemeClr val="accent1"/>
            </a:effectRef>
            <a:fontRef idx="minor">
              <a:schemeClr val="tx1"/>
            </a:fontRef>
          </p:style>
        </p:cxnSp>
        <p:sp>
          <p:nvSpPr>
            <p:cNvPr id="39" name="Прямоугольник 38"/>
            <p:cNvSpPr/>
            <p:nvPr/>
          </p:nvSpPr>
          <p:spPr>
            <a:xfrm>
              <a:off x="3143240" y="1643050"/>
              <a:ext cx="642942" cy="3571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3143240" y="2214554"/>
              <a:ext cx="642942" cy="3571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p:cNvSpPr txBox="1"/>
            <p:nvPr/>
          </p:nvSpPr>
          <p:spPr>
            <a:xfrm>
              <a:off x="3143240" y="2214554"/>
              <a:ext cx="341760" cy="369332"/>
            </a:xfrm>
            <a:prstGeom prst="rect">
              <a:avLst/>
            </a:prstGeom>
            <a:noFill/>
          </p:spPr>
          <p:txBody>
            <a:bodyPr wrap="none" rtlCol="0">
              <a:spAutoFit/>
            </a:bodyPr>
            <a:lstStyle/>
            <a:p>
              <a:r>
                <a:rPr lang="en-GB" dirty="0" smtClean="0"/>
                <a:t>&amp;</a:t>
              </a:r>
              <a:endParaRPr lang="ru-RU" dirty="0"/>
            </a:p>
          </p:txBody>
        </p:sp>
        <p:sp>
          <p:nvSpPr>
            <p:cNvPr id="42" name="TextBox 41"/>
            <p:cNvSpPr txBox="1"/>
            <p:nvPr/>
          </p:nvSpPr>
          <p:spPr>
            <a:xfrm>
              <a:off x="3143240" y="1643050"/>
              <a:ext cx="341760" cy="369332"/>
            </a:xfrm>
            <a:prstGeom prst="rect">
              <a:avLst/>
            </a:prstGeom>
            <a:noFill/>
          </p:spPr>
          <p:txBody>
            <a:bodyPr wrap="none" rtlCol="0">
              <a:spAutoFit/>
            </a:bodyPr>
            <a:lstStyle/>
            <a:p>
              <a:r>
                <a:rPr lang="en-GB" dirty="0" smtClean="0"/>
                <a:t>&amp;</a:t>
              </a:r>
              <a:endParaRPr lang="ru-RU" dirty="0"/>
            </a:p>
          </p:txBody>
        </p:sp>
        <p:cxnSp>
          <p:nvCxnSpPr>
            <p:cNvPr id="43" name="Прямая соединительная линия 42"/>
            <p:cNvCxnSpPr/>
            <p:nvPr/>
          </p:nvCxnSpPr>
          <p:spPr>
            <a:xfrm>
              <a:off x="2643174" y="1785926"/>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a:off x="2428860" y="2357430"/>
              <a:ext cx="7143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rot="5400000">
              <a:off x="2429654" y="1570818"/>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rot="5400000">
              <a:off x="5929322" y="1571612"/>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a:off x="2643174" y="1357298"/>
              <a:ext cx="35004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p:cNvCxnSpPr/>
            <p:nvPr/>
          </p:nvCxnSpPr>
          <p:spPr>
            <a:xfrm>
              <a:off x="2643174" y="2500306"/>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p:nvCxnSpPr>
          <p:spPr>
            <a:xfrm rot="5400000">
              <a:off x="2393935" y="2749545"/>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rot="5400000">
              <a:off x="6072992" y="2642388"/>
              <a:ext cx="7143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rot="10800000">
              <a:off x="2643174" y="3000372"/>
              <a:ext cx="37862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79"/>
            <p:cNvCxnSpPr/>
            <p:nvPr/>
          </p:nvCxnSpPr>
          <p:spPr>
            <a:xfrm>
              <a:off x="2428860" y="1928802"/>
              <a:ext cx="7143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p:cNvCxnSpPr/>
            <p:nvPr/>
          </p:nvCxnSpPr>
          <p:spPr>
            <a:xfrm rot="5400000">
              <a:off x="2215340" y="2142322"/>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a:off x="2071670" y="2143116"/>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1785918" y="1928802"/>
              <a:ext cx="296876" cy="369332"/>
            </a:xfrm>
            <a:prstGeom prst="rect">
              <a:avLst/>
            </a:prstGeom>
            <a:noFill/>
          </p:spPr>
          <p:txBody>
            <a:bodyPr wrap="none" rtlCol="0">
              <a:spAutoFit/>
            </a:bodyPr>
            <a:lstStyle/>
            <a:p>
              <a:r>
                <a:rPr lang="en-GB" dirty="0" smtClean="0"/>
                <a:t>T</a:t>
              </a:r>
              <a:endParaRPr lang="ru-RU" dirty="0"/>
            </a:p>
          </p:txBody>
        </p:sp>
        <p:sp>
          <p:nvSpPr>
            <p:cNvPr id="86" name="Овал 85"/>
            <p:cNvSpPr/>
            <p:nvPr/>
          </p:nvSpPr>
          <p:spPr>
            <a:xfrm>
              <a:off x="2428860" y="2143116"/>
              <a:ext cx="71438"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7" name="Овал 86"/>
            <p:cNvSpPr/>
            <p:nvPr/>
          </p:nvSpPr>
          <p:spPr>
            <a:xfrm>
              <a:off x="5929322" y="2285992"/>
              <a:ext cx="71438" cy="714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89" name="TextBox 88"/>
          <p:cNvSpPr txBox="1"/>
          <p:nvPr/>
        </p:nvSpPr>
        <p:spPr>
          <a:xfrm>
            <a:off x="428596" y="2500306"/>
            <a:ext cx="8286807" cy="923330"/>
          </a:xfrm>
          <a:prstGeom prst="rect">
            <a:avLst/>
          </a:prstGeom>
          <a:noFill/>
        </p:spPr>
        <p:txBody>
          <a:bodyPr wrap="square" rtlCol="0">
            <a:spAutoFit/>
          </a:bodyPr>
          <a:lstStyle/>
          <a:p>
            <a:pPr algn="just"/>
            <a:r>
              <a:rPr lang="ru-RU" dirty="0" smtClean="0"/>
              <a:t>	Получили синхронный триггер. Однако такой триггер смысла не имеет. После того, как мы подаем на </a:t>
            </a:r>
            <a:r>
              <a:rPr lang="en-GB" dirty="0" smtClean="0"/>
              <a:t>R – </a:t>
            </a:r>
            <a:r>
              <a:rPr lang="ru-RU" dirty="0" smtClean="0"/>
              <a:t>«1», состояние инвертируется, сигнал опять идет на вход  и т.д., т.е. триггер начинает входить в режим </a:t>
            </a:r>
            <a:r>
              <a:rPr lang="ru-RU" dirty="0" err="1" smtClean="0"/>
              <a:t>автогенерации</a:t>
            </a:r>
            <a:r>
              <a:rPr lang="ru-RU" dirty="0" smtClean="0"/>
              <a:t>.</a:t>
            </a:r>
            <a:endParaRPr lang="ru-RU" dirty="0"/>
          </a:p>
        </p:txBody>
      </p:sp>
      <p:sp>
        <p:nvSpPr>
          <p:cNvPr id="91" name="Овал 90"/>
          <p:cNvSpPr/>
          <p:nvPr/>
        </p:nvSpPr>
        <p:spPr>
          <a:xfrm>
            <a:off x="3214678" y="642918"/>
            <a:ext cx="2643206" cy="142876"/>
          </a:xfrm>
          <a:prstGeom prst="ellipse">
            <a:avLst/>
          </a:prstGeom>
          <a:no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5" name="Овал 94"/>
          <p:cNvSpPr/>
          <p:nvPr/>
        </p:nvSpPr>
        <p:spPr>
          <a:xfrm>
            <a:off x="7286644" y="3143248"/>
            <a:ext cx="500066" cy="142876"/>
          </a:xfrm>
          <a:prstGeom prst="ellipse">
            <a:avLst/>
          </a:prstGeom>
          <a:no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6" name="TextBox 95"/>
          <p:cNvSpPr txBox="1"/>
          <p:nvPr/>
        </p:nvSpPr>
        <p:spPr>
          <a:xfrm>
            <a:off x="500035" y="3500438"/>
            <a:ext cx="8143932" cy="1200329"/>
          </a:xfrm>
          <a:prstGeom prst="rect">
            <a:avLst/>
          </a:prstGeom>
          <a:noFill/>
        </p:spPr>
        <p:txBody>
          <a:bodyPr wrap="square" rtlCol="0">
            <a:spAutoFit/>
          </a:bodyPr>
          <a:lstStyle/>
          <a:p>
            <a:pPr algn="just"/>
            <a:r>
              <a:rPr lang="ru-RU" dirty="0" smtClean="0"/>
              <a:t>Т.к. нет тактового сигнала, то триггер ничем не ограничивается, он переключается с максимальной скоростью. И еще, триггер, в момент включения питания находится в неизвестном состоянии и поэтому инвертирование неизвестного состояния невозможно. Поэтому такой триггер смысла не имеет.</a:t>
            </a:r>
            <a:endParaRPr lang="ru-RU"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5720" y="214290"/>
            <a:ext cx="2518959" cy="369332"/>
          </a:xfrm>
          <a:prstGeom prst="rect">
            <a:avLst/>
          </a:prstGeom>
          <a:noFill/>
        </p:spPr>
        <p:txBody>
          <a:bodyPr wrap="none" rtlCol="0">
            <a:spAutoFit/>
          </a:bodyPr>
          <a:lstStyle/>
          <a:p>
            <a:r>
              <a:rPr lang="ru-RU" dirty="0" smtClean="0"/>
              <a:t>Попробуем </a:t>
            </a:r>
            <a:r>
              <a:rPr lang="en-GB" b="1" dirty="0" smtClean="0"/>
              <a:t>D</a:t>
            </a:r>
            <a:r>
              <a:rPr lang="ru-RU" b="1" dirty="0" smtClean="0"/>
              <a:t> – триггер</a:t>
            </a:r>
            <a:r>
              <a:rPr lang="ru-RU" dirty="0" smtClean="0"/>
              <a:t>:</a:t>
            </a:r>
            <a:endParaRPr lang="ru-RU" dirty="0"/>
          </a:p>
        </p:txBody>
      </p:sp>
      <p:grpSp>
        <p:nvGrpSpPr>
          <p:cNvPr id="7" name="Группа 6"/>
          <p:cNvGrpSpPr/>
          <p:nvPr/>
        </p:nvGrpSpPr>
        <p:grpSpPr>
          <a:xfrm>
            <a:off x="714348" y="785794"/>
            <a:ext cx="3214710" cy="1655216"/>
            <a:chOff x="571472" y="4572008"/>
            <a:chExt cx="3214710" cy="1655216"/>
          </a:xfrm>
        </p:grpSpPr>
        <p:grpSp>
          <p:nvGrpSpPr>
            <p:cNvPr id="8" name="Группа 48"/>
            <p:cNvGrpSpPr/>
            <p:nvPr/>
          </p:nvGrpSpPr>
          <p:grpSpPr>
            <a:xfrm>
              <a:off x="2214546" y="4786322"/>
              <a:ext cx="1154132" cy="1440902"/>
              <a:chOff x="2214546" y="4786322"/>
              <a:chExt cx="1154132" cy="1440902"/>
            </a:xfrm>
          </p:grpSpPr>
          <p:sp>
            <p:nvSpPr>
              <p:cNvPr id="22" name="Прямоугольник 21"/>
              <p:cNvSpPr/>
              <p:nvPr/>
            </p:nvSpPr>
            <p:spPr>
              <a:xfrm>
                <a:off x="2214546" y="4786322"/>
                <a:ext cx="1143008" cy="14287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3" name="Прямая соединительная линия 22"/>
              <p:cNvCxnSpPr/>
              <p:nvPr/>
            </p:nvCxnSpPr>
            <p:spPr>
              <a:xfrm rot="5400000">
                <a:off x="1929588" y="5499908"/>
                <a:ext cx="142876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214546" y="4857760"/>
                <a:ext cx="309700" cy="369332"/>
              </a:xfrm>
              <a:prstGeom prst="rect">
                <a:avLst/>
              </a:prstGeom>
              <a:noFill/>
            </p:spPr>
            <p:txBody>
              <a:bodyPr wrap="none" rtlCol="0">
                <a:spAutoFit/>
              </a:bodyPr>
              <a:lstStyle/>
              <a:p>
                <a:r>
                  <a:rPr lang="en-GB" dirty="0" smtClean="0"/>
                  <a:t>R</a:t>
                </a:r>
                <a:endParaRPr lang="ru-RU" dirty="0"/>
              </a:p>
            </p:txBody>
          </p:sp>
          <p:sp>
            <p:nvSpPr>
              <p:cNvPr id="25" name="TextBox 24"/>
              <p:cNvSpPr txBox="1"/>
              <p:nvPr/>
            </p:nvSpPr>
            <p:spPr>
              <a:xfrm>
                <a:off x="2214546" y="5857892"/>
                <a:ext cx="290464" cy="369332"/>
              </a:xfrm>
              <a:prstGeom prst="rect">
                <a:avLst/>
              </a:prstGeom>
              <a:noFill/>
            </p:spPr>
            <p:txBody>
              <a:bodyPr wrap="none" rtlCol="0">
                <a:spAutoFit/>
              </a:bodyPr>
              <a:lstStyle/>
              <a:p>
                <a:r>
                  <a:rPr lang="en-GB" dirty="0" smtClean="0"/>
                  <a:t>S</a:t>
                </a:r>
                <a:endParaRPr lang="ru-RU" dirty="0"/>
              </a:p>
            </p:txBody>
          </p:sp>
          <p:sp>
            <p:nvSpPr>
              <p:cNvPr id="26" name="TextBox 25"/>
              <p:cNvSpPr txBox="1"/>
              <p:nvPr/>
            </p:nvSpPr>
            <p:spPr>
              <a:xfrm>
                <a:off x="3000364" y="4857760"/>
                <a:ext cx="340158" cy="369332"/>
              </a:xfrm>
              <a:prstGeom prst="rect">
                <a:avLst/>
              </a:prstGeom>
              <a:noFill/>
            </p:spPr>
            <p:txBody>
              <a:bodyPr wrap="none" rtlCol="0">
                <a:spAutoFit/>
              </a:bodyPr>
              <a:lstStyle/>
              <a:p>
                <a:r>
                  <a:rPr lang="en-GB" dirty="0" smtClean="0"/>
                  <a:t>Q</a:t>
                </a:r>
                <a:endParaRPr lang="ru-RU" dirty="0"/>
              </a:p>
            </p:txBody>
          </p:sp>
          <p:sp>
            <p:nvSpPr>
              <p:cNvPr id="27" name="TextBox 26"/>
              <p:cNvSpPr txBox="1"/>
              <p:nvPr/>
            </p:nvSpPr>
            <p:spPr>
              <a:xfrm>
                <a:off x="3071802" y="5857892"/>
                <a:ext cx="296876" cy="369332"/>
              </a:xfrm>
              <a:prstGeom prst="rect">
                <a:avLst/>
              </a:prstGeom>
              <a:noFill/>
            </p:spPr>
            <p:txBody>
              <a:bodyPr wrap="none" rtlCol="0">
                <a:spAutoFit/>
              </a:bodyPr>
              <a:lstStyle/>
              <a:p>
                <a:r>
                  <a:rPr lang="en-GB" dirty="0" smtClean="0"/>
                  <a:t>T</a:t>
                </a:r>
                <a:endParaRPr lang="ru-RU" dirty="0"/>
              </a:p>
            </p:txBody>
          </p:sp>
        </p:grpSp>
        <p:sp>
          <p:nvSpPr>
            <p:cNvPr id="9" name="Прямоугольник 8"/>
            <p:cNvSpPr/>
            <p:nvPr/>
          </p:nvSpPr>
          <p:spPr>
            <a:xfrm>
              <a:off x="1285852" y="4786322"/>
              <a:ext cx="571504" cy="14287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единительная линия 9"/>
            <p:cNvCxnSpPr/>
            <p:nvPr/>
          </p:nvCxnSpPr>
          <p:spPr>
            <a:xfrm>
              <a:off x="1857356" y="5072074"/>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1857356" y="6072206"/>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20112" y="4857760"/>
              <a:ext cx="365806" cy="369332"/>
            </a:xfrm>
            <a:prstGeom prst="rect">
              <a:avLst/>
            </a:prstGeom>
            <a:noFill/>
          </p:spPr>
          <p:txBody>
            <a:bodyPr wrap="none" rtlCol="0">
              <a:spAutoFit/>
            </a:bodyPr>
            <a:lstStyle/>
            <a:p>
              <a:r>
                <a:rPr lang="en-GB" dirty="0" err="1" smtClean="0"/>
                <a:t>y</a:t>
              </a:r>
              <a:r>
                <a:rPr lang="en-GB" sz="1100" dirty="0" err="1" smtClean="0"/>
                <a:t>R</a:t>
              </a:r>
              <a:endParaRPr lang="ru-RU" sz="1100" dirty="0"/>
            </a:p>
          </p:txBody>
        </p:sp>
        <p:sp>
          <p:nvSpPr>
            <p:cNvPr id="13" name="TextBox 12"/>
            <p:cNvSpPr txBox="1"/>
            <p:nvPr/>
          </p:nvSpPr>
          <p:spPr>
            <a:xfrm>
              <a:off x="1432936" y="5857892"/>
              <a:ext cx="352982" cy="369332"/>
            </a:xfrm>
            <a:prstGeom prst="rect">
              <a:avLst/>
            </a:prstGeom>
            <a:noFill/>
          </p:spPr>
          <p:txBody>
            <a:bodyPr wrap="none" rtlCol="0">
              <a:spAutoFit/>
            </a:bodyPr>
            <a:lstStyle/>
            <a:p>
              <a:r>
                <a:rPr lang="en-GB" dirty="0" err="1" smtClean="0"/>
                <a:t>y</a:t>
              </a:r>
              <a:r>
                <a:rPr lang="en-GB" sz="1100" dirty="0" err="1" smtClean="0"/>
                <a:t>S</a:t>
              </a:r>
              <a:endParaRPr lang="ru-RU" sz="1100" dirty="0"/>
            </a:p>
          </p:txBody>
        </p:sp>
        <p:sp>
          <p:nvSpPr>
            <p:cNvPr id="14" name="TextBox 13"/>
            <p:cNvSpPr txBox="1"/>
            <p:nvPr/>
          </p:nvSpPr>
          <p:spPr>
            <a:xfrm>
              <a:off x="1357290" y="5357826"/>
              <a:ext cx="426912" cy="369332"/>
            </a:xfrm>
            <a:prstGeom prst="rect">
              <a:avLst/>
            </a:prstGeom>
            <a:noFill/>
          </p:spPr>
          <p:txBody>
            <a:bodyPr wrap="none" rtlCol="0">
              <a:spAutoFit/>
            </a:bodyPr>
            <a:lstStyle/>
            <a:p>
              <a:r>
                <a:rPr lang="ru-RU" dirty="0" smtClean="0"/>
                <a:t>КС</a:t>
              </a:r>
              <a:endParaRPr lang="ru-RU" dirty="0"/>
            </a:p>
          </p:txBody>
        </p:sp>
        <p:cxnSp>
          <p:nvCxnSpPr>
            <p:cNvPr id="15" name="Прямая соединительная линия 14"/>
            <p:cNvCxnSpPr/>
            <p:nvPr/>
          </p:nvCxnSpPr>
          <p:spPr>
            <a:xfrm rot="10800000">
              <a:off x="3357554" y="507207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10800000">
              <a:off x="857224" y="507207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10800000">
              <a:off x="857224" y="5500702"/>
              <a:ext cx="42862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71472" y="5357826"/>
              <a:ext cx="327334" cy="369332"/>
            </a:xfrm>
            <a:prstGeom prst="rect">
              <a:avLst/>
            </a:prstGeom>
            <a:noFill/>
          </p:spPr>
          <p:txBody>
            <a:bodyPr wrap="none" rtlCol="0">
              <a:spAutoFit/>
            </a:bodyPr>
            <a:lstStyle/>
            <a:p>
              <a:r>
                <a:rPr lang="en-GB" dirty="0" smtClean="0"/>
                <a:t>D</a:t>
              </a:r>
              <a:endParaRPr lang="ru-RU" dirty="0"/>
            </a:p>
          </p:txBody>
        </p:sp>
        <p:cxnSp>
          <p:nvCxnSpPr>
            <p:cNvPr id="19" name="Прямая соединительная линия 18"/>
            <p:cNvCxnSpPr/>
            <p:nvPr/>
          </p:nvCxnSpPr>
          <p:spPr>
            <a:xfrm rot="5400000" flipH="1" flipV="1">
              <a:off x="750067" y="4822041"/>
              <a:ext cx="500066"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5400000" flipH="1" flipV="1">
              <a:off x="3322629" y="4821247"/>
              <a:ext cx="500066"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1000100" y="4572008"/>
              <a:ext cx="2571768"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5214942" y="142852"/>
            <a:ext cx="1297150" cy="369332"/>
          </a:xfrm>
          <a:prstGeom prst="rect">
            <a:avLst/>
          </a:prstGeom>
          <a:noFill/>
        </p:spPr>
        <p:txBody>
          <a:bodyPr wrap="none" rtlCol="0">
            <a:spAutoFit/>
          </a:bodyPr>
          <a:lstStyle/>
          <a:p>
            <a:r>
              <a:rPr lang="ru-RU" dirty="0" smtClean="0"/>
              <a:t>Строим ТИ:</a:t>
            </a:r>
            <a:endParaRPr lang="ru-RU" dirty="0"/>
          </a:p>
        </p:txBody>
      </p:sp>
      <p:graphicFrame>
        <p:nvGraphicFramePr>
          <p:cNvPr id="29" name="Таблица 28"/>
          <p:cNvGraphicFramePr>
            <a:graphicFrameLocks noGrp="1"/>
          </p:cNvGraphicFramePr>
          <p:nvPr/>
        </p:nvGraphicFramePr>
        <p:xfrm>
          <a:off x="5143504" y="571480"/>
          <a:ext cx="2405058" cy="1854200"/>
        </p:xfrm>
        <a:graphic>
          <a:graphicData uri="http://schemas.openxmlformats.org/drawingml/2006/table">
            <a:tbl>
              <a:tblPr firstRow="1" bandRow="1">
                <a:tableStyleId>{073A0DAA-6AF3-43AB-8588-CEC1D06C72B9}</a:tableStyleId>
              </a:tblPr>
              <a:tblGrid>
                <a:gridCol w="547670"/>
                <a:gridCol w="714380"/>
                <a:gridCol w="500066"/>
                <a:gridCol w="642942"/>
              </a:tblGrid>
              <a:tr h="370840">
                <a:tc>
                  <a:txBody>
                    <a:bodyPr/>
                    <a:lstStyle/>
                    <a:p>
                      <a:r>
                        <a:rPr lang="en-GB" dirty="0" smtClean="0"/>
                        <a:t>D</a:t>
                      </a:r>
                      <a:endParaRPr lang="ru-RU" dirty="0"/>
                    </a:p>
                  </a:txBody>
                  <a:tcPr/>
                </a:tc>
                <a:tc>
                  <a:txBody>
                    <a:bodyPr/>
                    <a:lstStyle/>
                    <a:p>
                      <a:r>
                        <a:rPr lang="en-GB" dirty="0" smtClean="0"/>
                        <a:t>Q(t)</a:t>
                      </a:r>
                      <a:endParaRPr lang="ru-RU" dirty="0"/>
                    </a:p>
                  </a:txBody>
                  <a:tcPr/>
                </a:tc>
                <a:tc>
                  <a:txBody>
                    <a:bodyPr/>
                    <a:lstStyle/>
                    <a:p>
                      <a:r>
                        <a:rPr lang="en-GB" dirty="0" err="1" smtClean="0"/>
                        <a:t>y</a:t>
                      </a:r>
                      <a:r>
                        <a:rPr lang="en-GB" sz="1100" dirty="0" err="1" smtClean="0"/>
                        <a:t>R</a:t>
                      </a:r>
                      <a:endParaRPr lang="ru-RU" sz="1100" dirty="0"/>
                    </a:p>
                  </a:txBody>
                  <a:tcPr/>
                </a:tc>
                <a:tc>
                  <a:txBody>
                    <a:bodyPr/>
                    <a:lstStyle/>
                    <a:p>
                      <a:r>
                        <a:rPr lang="en-GB" dirty="0" err="1" smtClean="0"/>
                        <a:t>y</a:t>
                      </a:r>
                      <a:r>
                        <a:rPr lang="en-GB" sz="1100" dirty="0" err="1" smtClean="0"/>
                        <a:t>S</a:t>
                      </a:r>
                      <a:endParaRPr lang="ru-RU" sz="1100"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bl>
          </a:graphicData>
        </a:graphic>
      </p:graphicFrame>
      <p:sp>
        <p:nvSpPr>
          <p:cNvPr id="30" name="TextBox 29"/>
          <p:cNvSpPr txBox="1"/>
          <p:nvPr/>
        </p:nvSpPr>
        <p:spPr>
          <a:xfrm>
            <a:off x="7358082" y="1000108"/>
            <a:ext cx="904158" cy="646331"/>
          </a:xfrm>
          <a:prstGeom prst="rect">
            <a:avLst/>
          </a:prstGeom>
          <a:noFill/>
        </p:spPr>
        <p:txBody>
          <a:bodyPr wrap="none" rtlCol="0">
            <a:spAutoFit/>
          </a:bodyPr>
          <a:lstStyle/>
          <a:p>
            <a:r>
              <a:rPr lang="ru-RU" dirty="0" smtClean="0"/>
              <a:t>Режим </a:t>
            </a:r>
          </a:p>
          <a:p>
            <a:r>
              <a:rPr lang="ru-RU" dirty="0" smtClean="0"/>
              <a:t>сброса</a:t>
            </a:r>
            <a:endParaRPr lang="ru-RU" dirty="0"/>
          </a:p>
        </p:txBody>
      </p:sp>
      <p:sp>
        <p:nvSpPr>
          <p:cNvPr id="31" name="TextBox 30"/>
          <p:cNvSpPr txBox="1"/>
          <p:nvPr/>
        </p:nvSpPr>
        <p:spPr>
          <a:xfrm>
            <a:off x="7358082" y="1714488"/>
            <a:ext cx="1174424" cy="646331"/>
          </a:xfrm>
          <a:prstGeom prst="rect">
            <a:avLst/>
          </a:prstGeom>
          <a:noFill/>
        </p:spPr>
        <p:txBody>
          <a:bodyPr wrap="none" rtlCol="0">
            <a:spAutoFit/>
          </a:bodyPr>
          <a:lstStyle/>
          <a:p>
            <a:r>
              <a:rPr lang="ru-RU" dirty="0" smtClean="0"/>
              <a:t>Режим </a:t>
            </a:r>
          </a:p>
          <a:p>
            <a:r>
              <a:rPr lang="ru-RU" dirty="0" smtClean="0"/>
              <a:t>установки</a:t>
            </a:r>
            <a:endParaRPr lang="ru-RU" dirty="0"/>
          </a:p>
        </p:txBody>
      </p:sp>
      <p:sp>
        <p:nvSpPr>
          <p:cNvPr id="32" name="TextBox 31"/>
          <p:cNvSpPr txBox="1"/>
          <p:nvPr/>
        </p:nvSpPr>
        <p:spPr>
          <a:xfrm>
            <a:off x="642910" y="2643182"/>
            <a:ext cx="3472169" cy="369332"/>
          </a:xfrm>
          <a:prstGeom prst="rect">
            <a:avLst/>
          </a:prstGeom>
          <a:noFill/>
        </p:spPr>
        <p:txBody>
          <a:bodyPr wrap="none" rtlCol="0">
            <a:spAutoFit/>
          </a:bodyPr>
          <a:lstStyle/>
          <a:p>
            <a:r>
              <a:rPr lang="ru-RU" dirty="0" smtClean="0"/>
              <a:t>Если </a:t>
            </a:r>
            <a:r>
              <a:rPr lang="en-GB" dirty="0" smtClean="0"/>
              <a:t>D→</a:t>
            </a:r>
            <a:r>
              <a:rPr lang="ru-RU" dirty="0" smtClean="0"/>
              <a:t> «0», то триггер сброшен</a:t>
            </a:r>
          </a:p>
        </p:txBody>
      </p:sp>
      <p:sp>
        <p:nvSpPr>
          <p:cNvPr id="33" name="Прямоугольник 32"/>
          <p:cNvSpPr/>
          <p:nvPr/>
        </p:nvSpPr>
        <p:spPr>
          <a:xfrm>
            <a:off x="1142976" y="3000372"/>
            <a:ext cx="3211264" cy="369332"/>
          </a:xfrm>
          <a:prstGeom prst="rect">
            <a:avLst/>
          </a:prstGeom>
        </p:spPr>
        <p:txBody>
          <a:bodyPr wrap="none">
            <a:spAutoFit/>
          </a:bodyPr>
          <a:lstStyle/>
          <a:p>
            <a:r>
              <a:rPr lang="en-GB" dirty="0" smtClean="0"/>
              <a:t>D→</a:t>
            </a:r>
            <a:r>
              <a:rPr lang="ru-RU" dirty="0" smtClean="0"/>
              <a:t> «1», то триггер установлен</a:t>
            </a:r>
            <a:endParaRPr lang="ru-RU" dirty="0"/>
          </a:p>
        </p:txBody>
      </p:sp>
      <p:sp>
        <p:nvSpPr>
          <p:cNvPr id="34" name="TextBox 33"/>
          <p:cNvSpPr txBox="1"/>
          <p:nvPr/>
        </p:nvSpPr>
        <p:spPr>
          <a:xfrm>
            <a:off x="785786" y="3429000"/>
            <a:ext cx="1219373" cy="369332"/>
          </a:xfrm>
          <a:prstGeom prst="rect">
            <a:avLst/>
          </a:prstGeom>
          <a:noFill/>
        </p:spPr>
        <p:txBody>
          <a:bodyPr wrap="none" rtlCol="0">
            <a:spAutoFit/>
          </a:bodyPr>
          <a:lstStyle/>
          <a:p>
            <a:r>
              <a:rPr lang="ru-RU" dirty="0" smtClean="0"/>
              <a:t>Получаем:</a:t>
            </a:r>
            <a:endParaRPr lang="ru-RU" dirty="0"/>
          </a:p>
        </p:txBody>
      </p:sp>
      <p:grpSp>
        <p:nvGrpSpPr>
          <p:cNvPr id="51" name="Группа 50"/>
          <p:cNvGrpSpPr/>
          <p:nvPr/>
        </p:nvGrpSpPr>
        <p:grpSpPr>
          <a:xfrm>
            <a:off x="500034" y="3857628"/>
            <a:ext cx="2714644" cy="940836"/>
            <a:chOff x="3357554" y="4071942"/>
            <a:chExt cx="2714644" cy="940836"/>
          </a:xfrm>
        </p:grpSpPr>
        <p:sp>
          <p:nvSpPr>
            <p:cNvPr id="35" name="Прямоугольник 34"/>
            <p:cNvSpPr/>
            <p:nvPr/>
          </p:nvSpPr>
          <p:spPr>
            <a:xfrm>
              <a:off x="4357686" y="4071942"/>
              <a:ext cx="1357322" cy="9286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7" name="Прямая соединительная линия 36"/>
            <p:cNvCxnSpPr/>
            <p:nvPr/>
          </p:nvCxnSpPr>
          <p:spPr>
            <a:xfrm rot="5400000">
              <a:off x="4250529" y="4536289"/>
              <a:ext cx="928694" cy="1588"/>
            </a:xfrm>
            <a:prstGeom prst="line">
              <a:avLst/>
            </a:prstGeom>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357686" y="4071942"/>
              <a:ext cx="309700" cy="369332"/>
            </a:xfrm>
            <a:prstGeom prst="rect">
              <a:avLst/>
            </a:prstGeom>
            <a:noFill/>
          </p:spPr>
          <p:txBody>
            <a:bodyPr wrap="none" rtlCol="0">
              <a:spAutoFit/>
            </a:bodyPr>
            <a:lstStyle/>
            <a:p>
              <a:r>
                <a:rPr lang="en-GB" dirty="0" smtClean="0"/>
                <a:t>R</a:t>
              </a:r>
              <a:endParaRPr lang="ru-RU" dirty="0"/>
            </a:p>
          </p:txBody>
        </p:sp>
        <p:sp>
          <p:nvSpPr>
            <p:cNvPr id="39" name="TextBox 38"/>
            <p:cNvSpPr txBox="1"/>
            <p:nvPr/>
          </p:nvSpPr>
          <p:spPr>
            <a:xfrm>
              <a:off x="4357686" y="4643446"/>
              <a:ext cx="290464" cy="369332"/>
            </a:xfrm>
            <a:prstGeom prst="rect">
              <a:avLst/>
            </a:prstGeom>
            <a:noFill/>
          </p:spPr>
          <p:txBody>
            <a:bodyPr wrap="none" rtlCol="0">
              <a:spAutoFit/>
            </a:bodyPr>
            <a:lstStyle/>
            <a:p>
              <a:r>
                <a:rPr lang="en-GB" dirty="0" smtClean="0"/>
                <a:t>S</a:t>
              </a:r>
              <a:endParaRPr lang="ru-RU" dirty="0"/>
            </a:p>
          </p:txBody>
        </p:sp>
        <p:sp>
          <p:nvSpPr>
            <p:cNvPr id="40" name="TextBox 39"/>
            <p:cNvSpPr txBox="1"/>
            <p:nvPr/>
          </p:nvSpPr>
          <p:spPr>
            <a:xfrm>
              <a:off x="5357818" y="4071942"/>
              <a:ext cx="340158" cy="369332"/>
            </a:xfrm>
            <a:prstGeom prst="rect">
              <a:avLst/>
            </a:prstGeom>
            <a:noFill/>
          </p:spPr>
          <p:txBody>
            <a:bodyPr wrap="none" rtlCol="0">
              <a:spAutoFit/>
            </a:bodyPr>
            <a:lstStyle/>
            <a:p>
              <a:r>
                <a:rPr lang="en-GB" dirty="0" smtClean="0"/>
                <a:t>Q</a:t>
              </a:r>
              <a:endParaRPr lang="ru-RU" dirty="0"/>
            </a:p>
          </p:txBody>
        </p:sp>
        <p:sp>
          <p:nvSpPr>
            <p:cNvPr id="41" name="TextBox 40"/>
            <p:cNvSpPr txBox="1"/>
            <p:nvPr/>
          </p:nvSpPr>
          <p:spPr>
            <a:xfrm>
              <a:off x="5429256" y="4643446"/>
              <a:ext cx="296876" cy="369332"/>
            </a:xfrm>
            <a:prstGeom prst="rect">
              <a:avLst/>
            </a:prstGeom>
            <a:noFill/>
          </p:spPr>
          <p:txBody>
            <a:bodyPr wrap="none" rtlCol="0">
              <a:spAutoFit/>
            </a:bodyPr>
            <a:lstStyle/>
            <a:p>
              <a:r>
                <a:rPr lang="en-GB" dirty="0" smtClean="0"/>
                <a:t>T</a:t>
              </a:r>
              <a:endParaRPr lang="ru-RU" dirty="0"/>
            </a:p>
          </p:txBody>
        </p:sp>
        <p:cxnSp>
          <p:nvCxnSpPr>
            <p:cNvPr id="43" name="Прямая соединительная линия 42"/>
            <p:cNvCxnSpPr/>
            <p:nvPr/>
          </p:nvCxnSpPr>
          <p:spPr>
            <a:xfrm>
              <a:off x="5715008" y="4214818"/>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a:off x="4000496" y="4284668"/>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a:off x="4000496" y="4857760"/>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rot="5400000">
              <a:off x="3715538" y="4571214"/>
              <a:ext cx="57150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3643306" y="4572008"/>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3357554" y="4357694"/>
              <a:ext cx="327334" cy="369332"/>
            </a:xfrm>
            <a:prstGeom prst="rect">
              <a:avLst/>
            </a:prstGeom>
            <a:noFill/>
          </p:spPr>
          <p:txBody>
            <a:bodyPr wrap="none" rtlCol="0">
              <a:spAutoFit/>
            </a:bodyPr>
            <a:lstStyle/>
            <a:p>
              <a:r>
                <a:rPr lang="en-GB" dirty="0" smtClean="0"/>
                <a:t>D</a:t>
              </a:r>
              <a:endParaRPr lang="ru-RU" dirty="0"/>
            </a:p>
          </p:txBody>
        </p:sp>
      </p:grpSp>
      <p:sp>
        <p:nvSpPr>
          <p:cNvPr id="52" name="TextBox 51"/>
          <p:cNvSpPr txBox="1"/>
          <p:nvPr/>
        </p:nvSpPr>
        <p:spPr>
          <a:xfrm>
            <a:off x="3571868" y="3571876"/>
            <a:ext cx="3324693" cy="646331"/>
          </a:xfrm>
          <a:prstGeom prst="rect">
            <a:avLst/>
          </a:prstGeom>
          <a:noFill/>
        </p:spPr>
        <p:txBody>
          <a:bodyPr wrap="none" rtlCol="0">
            <a:spAutoFit/>
          </a:bodyPr>
          <a:lstStyle/>
          <a:p>
            <a:r>
              <a:rPr lang="ru-RU" dirty="0" smtClean="0"/>
              <a:t>Тоже самое, что и в Т – триггере</a:t>
            </a:r>
          </a:p>
          <a:p>
            <a:r>
              <a:rPr lang="ru-RU" dirty="0" smtClean="0"/>
              <a:t>Подаем «1»</a:t>
            </a:r>
            <a:endParaRPr lang="ru-RU" dirty="0"/>
          </a:p>
        </p:txBody>
      </p:sp>
      <p:sp>
        <p:nvSpPr>
          <p:cNvPr id="53" name="Прямоугольник 52"/>
          <p:cNvSpPr/>
          <p:nvPr/>
        </p:nvSpPr>
        <p:spPr>
          <a:xfrm>
            <a:off x="3714744" y="4214818"/>
            <a:ext cx="2095445" cy="646331"/>
          </a:xfrm>
          <a:prstGeom prst="rect">
            <a:avLst/>
          </a:prstGeom>
        </p:spPr>
        <p:txBody>
          <a:bodyPr wrap="none">
            <a:spAutoFit/>
          </a:bodyPr>
          <a:lstStyle/>
          <a:p>
            <a:r>
              <a:rPr lang="en-GB" dirty="0" smtClean="0"/>
              <a:t>D→</a:t>
            </a:r>
            <a:r>
              <a:rPr lang="ru-RU" dirty="0" smtClean="0"/>
              <a:t> «1» =</a:t>
            </a:r>
            <a:r>
              <a:rPr lang="en-GB" dirty="0" smtClean="0"/>
              <a:t>&gt; S→ </a:t>
            </a:r>
            <a:r>
              <a:rPr lang="ru-RU" dirty="0" smtClean="0"/>
              <a:t>«1» </a:t>
            </a:r>
          </a:p>
          <a:p>
            <a:r>
              <a:rPr lang="ru-RU" dirty="0" smtClean="0"/>
              <a:t>                     </a:t>
            </a:r>
            <a:r>
              <a:rPr lang="en-GB" dirty="0" smtClean="0"/>
              <a:t>R→ </a:t>
            </a:r>
            <a:r>
              <a:rPr lang="ru-RU" dirty="0" smtClean="0"/>
              <a:t>«0»</a:t>
            </a:r>
            <a:endParaRPr lang="ru-RU" dirty="0"/>
          </a:p>
        </p:txBody>
      </p:sp>
      <p:sp>
        <p:nvSpPr>
          <p:cNvPr id="54" name="Правая фигурная скобка 53"/>
          <p:cNvSpPr/>
          <p:nvPr/>
        </p:nvSpPr>
        <p:spPr>
          <a:xfrm>
            <a:off x="5572132" y="4286256"/>
            <a:ext cx="214314" cy="571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5" name="TextBox 54"/>
          <p:cNvSpPr txBox="1"/>
          <p:nvPr/>
        </p:nvSpPr>
        <p:spPr>
          <a:xfrm>
            <a:off x="5857884" y="4214818"/>
            <a:ext cx="2928958" cy="646331"/>
          </a:xfrm>
          <a:prstGeom prst="rect">
            <a:avLst/>
          </a:prstGeom>
          <a:noFill/>
        </p:spPr>
        <p:txBody>
          <a:bodyPr wrap="square" rtlCol="0">
            <a:spAutoFit/>
          </a:bodyPr>
          <a:lstStyle/>
          <a:p>
            <a:r>
              <a:rPr lang="ru-RU" dirty="0" smtClean="0"/>
              <a:t>Триггер устанавливается с максимальной скоростью</a:t>
            </a:r>
            <a:endParaRPr lang="ru-RU" dirty="0"/>
          </a:p>
        </p:txBody>
      </p:sp>
      <p:sp>
        <p:nvSpPr>
          <p:cNvPr id="56" name="TextBox 55"/>
          <p:cNvSpPr txBox="1"/>
          <p:nvPr/>
        </p:nvSpPr>
        <p:spPr>
          <a:xfrm>
            <a:off x="3714744" y="4857760"/>
            <a:ext cx="1359924" cy="369332"/>
          </a:xfrm>
          <a:prstGeom prst="rect">
            <a:avLst/>
          </a:prstGeom>
          <a:noFill/>
        </p:spPr>
        <p:txBody>
          <a:bodyPr wrap="none" rtlCol="0">
            <a:spAutoFit/>
          </a:bodyPr>
          <a:lstStyle/>
          <a:p>
            <a:r>
              <a:rPr lang="ru-RU" dirty="0" smtClean="0"/>
              <a:t>Подаем «0»</a:t>
            </a:r>
            <a:endParaRPr lang="ru-RU" dirty="0"/>
          </a:p>
        </p:txBody>
      </p:sp>
      <p:sp>
        <p:nvSpPr>
          <p:cNvPr id="57" name="Прямоугольник 56"/>
          <p:cNvSpPr/>
          <p:nvPr/>
        </p:nvSpPr>
        <p:spPr>
          <a:xfrm>
            <a:off x="3786182" y="5286388"/>
            <a:ext cx="2095445" cy="646331"/>
          </a:xfrm>
          <a:prstGeom prst="rect">
            <a:avLst/>
          </a:prstGeom>
        </p:spPr>
        <p:txBody>
          <a:bodyPr wrap="none">
            <a:spAutoFit/>
          </a:bodyPr>
          <a:lstStyle/>
          <a:p>
            <a:r>
              <a:rPr lang="en-GB" dirty="0" smtClean="0"/>
              <a:t>D→</a:t>
            </a:r>
            <a:r>
              <a:rPr lang="ru-RU" dirty="0" smtClean="0"/>
              <a:t> «0» =</a:t>
            </a:r>
            <a:r>
              <a:rPr lang="en-GB" dirty="0" smtClean="0"/>
              <a:t>&gt; S→ </a:t>
            </a:r>
            <a:r>
              <a:rPr lang="ru-RU" dirty="0" smtClean="0"/>
              <a:t>«0» </a:t>
            </a:r>
          </a:p>
          <a:p>
            <a:r>
              <a:rPr lang="ru-RU" dirty="0" smtClean="0"/>
              <a:t>                     </a:t>
            </a:r>
            <a:r>
              <a:rPr lang="en-GB" dirty="0" smtClean="0"/>
              <a:t>R→ </a:t>
            </a:r>
            <a:r>
              <a:rPr lang="ru-RU" dirty="0" smtClean="0"/>
              <a:t>«1»</a:t>
            </a:r>
            <a:endParaRPr lang="ru-RU" dirty="0"/>
          </a:p>
        </p:txBody>
      </p:sp>
      <p:cxnSp>
        <p:nvCxnSpPr>
          <p:cNvPr id="59" name="Прямая соединительная линия 58"/>
          <p:cNvCxnSpPr/>
          <p:nvPr/>
        </p:nvCxnSpPr>
        <p:spPr>
          <a:xfrm>
            <a:off x="4929190" y="1714488"/>
            <a:ext cx="2928958" cy="1588"/>
          </a:xfrm>
          <a:prstGeom prst="line">
            <a:avLst/>
          </a:prstGeom>
        </p:spPr>
        <p:style>
          <a:lnRef idx="1">
            <a:schemeClr val="accent1"/>
          </a:lnRef>
          <a:fillRef idx="0">
            <a:schemeClr val="accent1"/>
          </a:fillRef>
          <a:effectRef idx="0">
            <a:schemeClr val="accent1"/>
          </a:effectRef>
          <a:fontRef idx="minor">
            <a:schemeClr val="tx1"/>
          </a:fontRef>
        </p:style>
      </p:cxnSp>
      <p:sp>
        <p:nvSpPr>
          <p:cNvPr id="61" name="Правая фигурная скобка 60"/>
          <p:cNvSpPr/>
          <p:nvPr/>
        </p:nvSpPr>
        <p:spPr>
          <a:xfrm>
            <a:off x="5643570" y="5357826"/>
            <a:ext cx="214314" cy="571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62" name="TextBox 61"/>
          <p:cNvSpPr txBox="1"/>
          <p:nvPr/>
        </p:nvSpPr>
        <p:spPr>
          <a:xfrm>
            <a:off x="5929322" y="5214950"/>
            <a:ext cx="2928958" cy="646331"/>
          </a:xfrm>
          <a:prstGeom prst="rect">
            <a:avLst/>
          </a:prstGeom>
          <a:noFill/>
        </p:spPr>
        <p:txBody>
          <a:bodyPr wrap="square" rtlCol="0">
            <a:spAutoFit/>
          </a:bodyPr>
          <a:lstStyle/>
          <a:p>
            <a:r>
              <a:rPr lang="ru-RU" dirty="0" smtClean="0"/>
              <a:t>Триггер сбрасывается с максимальной скоростью</a:t>
            </a:r>
            <a:endParaRPr lang="ru-RU" dirty="0"/>
          </a:p>
        </p:txBody>
      </p:sp>
      <p:sp>
        <p:nvSpPr>
          <p:cNvPr id="63" name="TextBox 62"/>
          <p:cNvSpPr txBox="1"/>
          <p:nvPr/>
        </p:nvSpPr>
        <p:spPr>
          <a:xfrm>
            <a:off x="428596" y="6072206"/>
            <a:ext cx="8501122" cy="646331"/>
          </a:xfrm>
          <a:prstGeom prst="rect">
            <a:avLst/>
          </a:prstGeom>
          <a:noFill/>
        </p:spPr>
        <p:txBody>
          <a:bodyPr wrap="square" rtlCol="0">
            <a:spAutoFit/>
          </a:bodyPr>
          <a:lstStyle/>
          <a:p>
            <a:pPr algn="just"/>
            <a:r>
              <a:rPr lang="ru-RU" dirty="0" smtClean="0"/>
              <a:t>Т.е. данный триггер не несет смысловой нагрузки, выступает в качестве задержки и не более того.</a:t>
            </a:r>
            <a:endParaRPr lang="ru-RU"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357159" y="285728"/>
            <a:ext cx="8358246" cy="2031325"/>
          </a:xfrm>
          <a:prstGeom prst="rect">
            <a:avLst/>
          </a:prstGeom>
          <a:noFill/>
        </p:spPr>
        <p:txBody>
          <a:bodyPr wrap="square" rtlCol="0">
            <a:spAutoFit/>
          </a:bodyPr>
          <a:lstStyle/>
          <a:p>
            <a:pPr algn="just"/>
            <a:r>
              <a:rPr lang="ru-RU" dirty="0" smtClean="0"/>
              <a:t>Если рассмотреть  </a:t>
            </a:r>
            <a:r>
              <a:rPr lang="en-GB" dirty="0" smtClean="0"/>
              <a:t>JK</a:t>
            </a:r>
            <a:r>
              <a:rPr lang="ru-RU" dirty="0" smtClean="0"/>
              <a:t> – триггер, то его работа аналогична </a:t>
            </a:r>
            <a:r>
              <a:rPr lang="en-GB" dirty="0" smtClean="0"/>
              <a:t>RS</a:t>
            </a:r>
            <a:r>
              <a:rPr lang="kk-KZ" dirty="0" smtClean="0"/>
              <a:t> </a:t>
            </a:r>
            <a:r>
              <a:rPr lang="ru-RU" dirty="0" smtClean="0"/>
              <a:t>– триггеру + режим инверсии. Однако эффект такой же, как в Т – триггере.</a:t>
            </a:r>
          </a:p>
          <a:p>
            <a:pPr algn="just"/>
            <a:endParaRPr lang="ru-RU" dirty="0" smtClean="0"/>
          </a:p>
          <a:p>
            <a:pPr algn="just"/>
            <a:r>
              <a:rPr lang="ru-RU" dirty="0" smtClean="0"/>
              <a:t>До сих пор, мы все триггеры строили на основе асинхронного </a:t>
            </a:r>
            <a:r>
              <a:rPr lang="en-GB" dirty="0" smtClean="0"/>
              <a:t>RS</a:t>
            </a:r>
            <a:r>
              <a:rPr lang="ru-RU" dirty="0" smtClean="0"/>
              <a:t> – триггера. В принципе, триггер можно создать тем же методом, что и асинхронную схему, т.е. прописать ТИ, а затем минимизировать ее одним из способов (например, с использованием карт Карно).</a:t>
            </a:r>
            <a:endParaRPr lang="ru-RU" dirty="0"/>
          </a:p>
        </p:txBody>
      </p:sp>
      <p:sp>
        <p:nvSpPr>
          <p:cNvPr id="60" name="TextBox 59"/>
          <p:cNvSpPr txBox="1"/>
          <p:nvPr/>
        </p:nvSpPr>
        <p:spPr>
          <a:xfrm>
            <a:off x="428596" y="2357430"/>
            <a:ext cx="4903330" cy="369332"/>
          </a:xfrm>
          <a:prstGeom prst="rect">
            <a:avLst/>
          </a:prstGeom>
          <a:noFill/>
        </p:spPr>
        <p:txBody>
          <a:bodyPr wrap="none" rtlCol="0">
            <a:spAutoFit/>
          </a:bodyPr>
          <a:lstStyle/>
          <a:p>
            <a:r>
              <a:rPr lang="ru-RU" dirty="0" smtClean="0"/>
              <a:t>Пример: Изобразим </a:t>
            </a:r>
            <a:r>
              <a:rPr lang="en-GB" dirty="0" smtClean="0"/>
              <a:t>RS</a:t>
            </a:r>
            <a:r>
              <a:rPr lang="ru-RU" dirty="0" smtClean="0"/>
              <a:t> – триггер с помощью ТИ</a:t>
            </a:r>
            <a:endParaRPr lang="ru-RU" dirty="0"/>
          </a:p>
        </p:txBody>
      </p:sp>
      <p:graphicFrame>
        <p:nvGraphicFramePr>
          <p:cNvPr id="61" name="Таблица 60"/>
          <p:cNvGraphicFramePr>
            <a:graphicFrameLocks noGrp="1"/>
          </p:cNvGraphicFramePr>
          <p:nvPr/>
        </p:nvGraphicFramePr>
        <p:xfrm>
          <a:off x="571472" y="2786058"/>
          <a:ext cx="2476496" cy="3337560"/>
        </p:xfrm>
        <a:graphic>
          <a:graphicData uri="http://schemas.openxmlformats.org/drawingml/2006/table">
            <a:tbl>
              <a:tblPr firstRow="1" bandRow="1">
                <a:tableStyleId>{073A0DAA-6AF3-43AB-8588-CEC1D06C72B9}</a:tableStyleId>
              </a:tblPr>
              <a:tblGrid>
                <a:gridCol w="476232"/>
                <a:gridCol w="500066"/>
                <a:gridCol w="571504"/>
                <a:gridCol w="928694"/>
              </a:tblGrid>
              <a:tr h="370840">
                <a:tc>
                  <a:txBody>
                    <a:bodyPr/>
                    <a:lstStyle/>
                    <a:p>
                      <a:r>
                        <a:rPr lang="en-GB" dirty="0" smtClean="0"/>
                        <a:t>R</a:t>
                      </a:r>
                      <a:endParaRPr lang="ru-RU" dirty="0"/>
                    </a:p>
                  </a:txBody>
                  <a:tcPr/>
                </a:tc>
                <a:tc>
                  <a:txBody>
                    <a:bodyPr/>
                    <a:lstStyle/>
                    <a:p>
                      <a:r>
                        <a:rPr lang="en-GB" dirty="0" smtClean="0"/>
                        <a:t>S</a:t>
                      </a:r>
                      <a:endParaRPr lang="ru-RU" dirty="0"/>
                    </a:p>
                  </a:txBody>
                  <a:tcPr/>
                </a:tc>
                <a:tc>
                  <a:txBody>
                    <a:bodyPr/>
                    <a:lstStyle/>
                    <a:p>
                      <a:r>
                        <a:rPr lang="en-GB" dirty="0" smtClean="0"/>
                        <a:t>Q(t)</a:t>
                      </a:r>
                      <a:endParaRPr lang="ru-RU" dirty="0"/>
                    </a:p>
                  </a:txBody>
                  <a:tcPr/>
                </a:tc>
                <a:tc>
                  <a:txBody>
                    <a:bodyPr/>
                    <a:lstStyle/>
                    <a:p>
                      <a:r>
                        <a:rPr lang="en-GB" dirty="0" smtClean="0"/>
                        <a:t>Q(t+1)</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bl>
          </a:graphicData>
        </a:graphic>
      </p:graphicFrame>
      <p:cxnSp>
        <p:nvCxnSpPr>
          <p:cNvPr id="63" name="Прямая соединительная линия 62"/>
          <p:cNvCxnSpPr/>
          <p:nvPr/>
        </p:nvCxnSpPr>
        <p:spPr>
          <a:xfrm>
            <a:off x="285720" y="4643446"/>
            <a:ext cx="2857520"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100" name="Группа 99"/>
          <p:cNvGrpSpPr/>
          <p:nvPr/>
        </p:nvGrpSpPr>
        <p:grpSpPr>
          <a:xfrm>
            <a:off x="4000496" y="2857496"/>
            <a:ext cx="3567809" cy="1940968"/>
            <a:chOff x="4000496" y="2857496"/>
            <a:chExt cx="3567809" cy="1940968"/>
          </a:xfrm>
        </p:grpSpPr>
        <p:cxnSp>
          <p:nvCxnSpPr>
            <p:cNvPr id="66" name="Прямая соединительная линия 65"/>
            <p:cNvCxnSpPr/>
            <p:nvPr/>
          </p:nvCxnSpPr>
          <p:spPr>
            <a:xfrm>
              <a:off x="4000496" y="3357562"/>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p:nvPr/>
          </p:nvCxnSpPr>
          <p:spPr>
            <a:xfrm rot="5400000">
              <a:off x="3969539" y="3817147"/>
              <a:ext cx="1928826" cy="9524"/>
            </a:xfrm>
            <a:prstGeom prst="line">
              <a:avLst/>
            </a:prstGeom>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4071934" y="3000372"/>
              <a:ext cx="875753" cy="369332"/>
            </a:xfrm>
            <a:prstGeom prst="rect">
              <a:avLst/>
            </a:prstGeom>
            <a:noFill/>
          </p:spPr>
          <p:txBody>
            <a:bodyPr wrap="none" rtlCol="0">
              <a:spAutoFit/>
            </a:bodyPr>
            <a:lstStyle/>
            <a:p>
              <a:r>
                <a:rPr lang="en-GB" dirty="0" smtClean="0"/>
                <a:t>RS/Q(t)</a:t>
              </a:r>
              <a:endParaRPr lang="ru-RU" dirty="0"/>
            </a:p>
          </p:txBody>
        </p:sp>
        <p:cxnSp>
          <p:nvCxnSpPr>
            <p:cNvPr id="70" name="Прямая соединительная линия 69"/>
            <p:cNvCxnSpPr/>
            <p:nvPr/>
          </p:nvCxnSpPr>
          <p:spPr>
            <a:xfrm rot="5400000">
              <a:off x="4469605" y="3817147"/>
              <a:ext cx="1928826" cy="9524"/>
            </a:xfrm>
            <a:prstGeom prst="line">
              <a:avLst/>
            </a:prstGeom>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5000628" y="3000372"/>
              <a:ext cx="301686" cy="369332"/>
            </a:xfrm>
            <a:prstGeom prst="rect">
              <a:avLst/>
            </a:prstGeom>
            <a:noFill/>
          </p:spPr>
          <p:txBody>
            <a:bodyPr wrap="none" rtlCol="0">
              <a:spAutoFit/>
            </a:bodyPr>
            <a:lstStyle/>
            <a:p>
              <a:r>
                <a:rPr lang="en-GB" dirty="0" smtClean="0"/>
                <a:t>0</a:t>
              </a:r>
              <a:endParaRPr lang="ru-RU" dirty="0"/>
            </a:p>
          </p:txBody>
        </p:sp>
        <p:sp>
          <p:nvSpPr>
            <p:cNvPr id="72" name="TextBox 71"/>
            <p:cNvSpPr txBox="1"/>
            <p:nvPr/>
          </p:nvSpPr>
          <p:spPr>
            <a:xfrm>
              <a:off x="5484760" y="3000372"/>
              <a:ext cx="301686" cy="369332"/>
            </a:xfrm>
            <a:prstGeom prst="rect">
              <a:avLst/>
            </a:prstGeom>
            <a:noFill/>
          </p:spPr>
          <p:txBody>
            <a:bodyPr wrap="none" rtlCol="0">
              <a:spAutoFit/>
            </a:bodyPr>
            <a:lstStyle/>
            <a:p>
              <a:r>
                <a:rPr lang="en-GB" dirty="0" smtClean="0"/>
                <a:t>1</a:t>
              </a:r>
              <a:endParaRPr lang="ru-RU" dirty="0"/>
            </a:p>
          </p:txBody>
        </p:sp>
        <p:cxnSp>
          <p:nvCxnSpPr>
            <p:cNvPr id="73" name="Прямая соединительная линия 72"/>
            <p:cNvCxnSpPr/>
            <p:nvPr/>
          </p:nvCxnSpPr>
          <p:spPr>
            <a:xfrm>
              <a:off x="4000496" y="3714752"/>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Прямая соединительная линия 75"/>
            <p:cNvCxnSpPr/>
            <p:nvPr/>
          </p:nvCxnSpPr>
          <p:spPr>
            <a:xfrm>
              <a:off x="4071934" y="4071942"/>
              <a:ext cx="2000264" cy="1588"/>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286248" y="3357562"/>
              <a:ext cx="471604" cy="369332"/>
            </a:xfrm>
            <a:prstGeom prst="rect">
              <a:avLst/>
            </a:prstGeom>
            <a:noFill/>
          </p:spPr>
          <p:txBody>
            <a:bodyPr wrap="none" rtlCol="0">
              <a:spAutoFit/>
            </a:bodyPr>
            <a:lstStyle/>
            <a:p>
              <a:r>
                <a:rPr lang="en-GB" dirty="0" smtClean="0"/>
                <a:t>0 0</a:t>
              </a:r>
              <a:endParaRPr lang="ru-RU" dirty="0"/>
            </a:p>
          </p:txBody>
        </p:sp>
        <p:sp>
          <p:nvSpPr>
            <p:cNvPr id="78" name="TextBox 77"/>
            <p:cNvSpPr txBox="1"/>
            <p:nvPr/>
          </p:nvSpPr>
          <p:spPr>
            <a:xfrm>
              <a:off x="4286248" y="3714752"/>
              <a:ext cx="471604" cy="369332"/>
            </a:xfrm>
            <a:prstGeom prst="rect">
              <a:avLst/>
            </a:prstGeom>
            <a:noFill/>
          </p:spPr>
          <p:txBody>
            <a:bodyPr wrap="none" rtlCol="0">
              <a:spAutoFit/>
            </a:bodyPr>
            <a:lstStyle/>
            <a:p>
              <a:r>
                <a:rPr lang="en-GB" dirty="0" smtClean="0"/>
                <a:t>0 1</a:t>
              </a:r>
              <a:endParaRPr lang="ru-RU" dirty="0"/>
            </a:p>
          </p:txBody>
        </p:sp>
        <p:sp>
          <p:nvSpPr>
            <p:cNvPr id="79" name="TextBox 78"/>
            <p:cNvSpPr txBox="1"/>
            <p:nvPr/>
          </p:nvSpPr>
          <p:spPr>
            <a:xfrm>
              <a:off x="4286248" y="4071942"/>
              <a:ext cx="471604" cy="369332"/>
            </a:xfrm>
            <a:prstGeom prst="rect">
              <a:avLst/>
            </a:prstGeom>
            <a:noFill/>
          </p:spPr>
          <p:txBody>
            <a:bodyPr wrap="none" rtlCol="0">
              <a:spAutoFit/>
            </a:bodyPr>
            <a:lstStyle/>
            <a:p>
              <a:r>
                <a:rPr lang="en-GB" dirty="0" smtClean="0"/>
                <a:t>1 0</a:t>
              </a:r>
              <a:endParaRPr lang="ru-RU" dirty="0"/>
            </a:p>
          </p:txBody>
        </p:sp>
        <p:cxnSp>
          <p:nvCxnSpPr>
            <p:cNvPr id="80" name="Прямая соединительная линия 79"/>
            <p:cNvCxnSpPr/>
            <p:nvPr/>
          </p:nvCxnSpPr>
          <p:spPr>
            <a:xfrm>
              <a:off x="4071934" y="4429132"/>
              <a:ext cx="2000264" cy="1588"/>
            </a:xfrm>
            <a:prstGeom prst="line">
              <a:avLst/>
            </a:prstGeom>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4286248" y="4429132"/>
              <a:ext cx="471604" cy="369332"/>
            </a:xfrm>
            <a:prstGeom prst="rect">
              <a:avLst/>
            </a:prstGeom>
            <a:noFill/>
          </p:spPr>
          <p:txBody>
            <a:bodyPr wrap="none" rtlCol="0">
              <a:spAutoFit/>
            </a:bodyPr>
            <a:lstStyle/>
            <a:p>
              <a:r>
                <a:rPr lang="en-GB" dirty="0" smtClean="0"/>
                <a:t>1 1</a:t>
              </a:r>
              <a:endParaRPr lang="ru-RU" dirty="0"/>
            </a:p>
          </p:txBody>
        </p:sp>
        <p:cxnSp>
          <p:nvCxnSpPr>
            <p:cNvPr id="82" name="Прямая соединительная линия 81"/>
            <p:cNvCxnSpPr/>
            <p:nvPr/>
          </p:nvCxnSpPr>
          <p:spPr>
            <a:xfrm>
              <a:off x="4071934" y="4786322"/>
              <a:ext cx="2000264" cy="1588"/>
            </a:xfrm>
            <a:prstGeom prst="line">
              <a:avLst/>
            </a:prstGeom>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5500694" y="3357562"/>
              <a:ext cx="301686" cy="369332"/>
            </a:xfrm>
            <a:prstGeom prst="rect">
              <a:avLst/>
            </a:prstGeom>
            <a:noFill/>
          </p:spPr>
          <p:txBody>
            <a:bodyPr wrap="none" rtlCol="0">
              <a:spAutoFit/>
            </a:bodyPr>
            <a:lstStyle/>
            <a:p>
              <a:r>
                <a:rPr lang="en-GB" dirty="0" smtClean="0"/>
                <a:t>1</a:t>
              </a:r>
              <a:endParaRPr lang="ru-RU" dirty="0"/>
            </a:p>
          </p:txBody>
        </p:sp>
        <p:sp>
          <p:nvSpPr>
            <p:cNvPr id="86" name="TextBox 85"/>
            <p:cNvSpPr txBox="1"/>
            <p:nvPr/>
          </p:nvSpPr>
          <p:spPr>
            <a:xfrm>
              <a:off x="5500694" y="3714752"/>
              <a:ext cx="301686" cy="369332"/>
            </a:xfrm>
            <a:prstGeom prst="rect">
              <a:avLst/>
            </a:prstGeom>
            <a:noFill/>
          </p:spPr>
          <p:txBody>
            <a:bodyPr wrap="none" rtlCol="0">
              <a:spAutoFit/>
            </a:bodyPr>
            <a:lstStyle/>
            <a:p>
              <a:r>
                <a:rPr lang="en-GB" dirty="0" smtClean="0"/>
                <a:t>1</a:t>
              </a:r>
              <a:endParaRPr lang="ru-RU" dirty="0"/>
            </a:p>
          </p:txBody>
        </p:sp>
        <p:sp>
          <p:nvSpPr>
            <p:cNvPr id="87" name="TextBox 86"/>
            <p:cNvSpPr txBox="1"/>
            <p:nvPr/>
          </p:nvSpPr>
          <p:spPr>
            <a:xfrm>
              <a:off x="5500694" y="4071942"/>
              <a:ext cx="300082" cy="369332"/>
            </a:xfrm>
            <a:prstGeom prst="rect">
              <a:avLst/>
            </a:prstGeom>
            <a:noFill/>
          </p:spPr>
          <p:txBody>
            <a:bodyPr wrap="none" rtlCol="0">
              <a:spAutoFit/>
            </a:bodyPr>
            <a:lstStyle/>
            <a:p>
              <a:r>
                <a:rPr lang="en-GB" dirty="0" smtClean="0"/>
                <a:t>+</a:t>
              </a:r>
              <a:endParaRPr lang="ru-RU" dirty="0"/>
            </a:p>
          </p:txBody>
        </p:sp>
        <p:sp>
          <p:nvSpPr>
            <p:cNvPr id="88" name="TextBox 87"/>
            <p:cNvSpPr txBox="1"/>
            <p:nvPr/>
          </p:nvSpPr>
          <p:spPr>
            <a:xfrm>
              <a:off x="5072066" y="3714752"/>
              <a:ext cx="301686" cy="369332"/>
            </a:xfrm>
            <a:prstGeom prst="rect">
              <a:avLst/>
            </a:prstGeom>
            <a:noFill/>
          </p:spPr>
          <p:txBody>
            <a:bodyPr wrap="none" rtlCol="0">
              <a:spAutoFit/>
            </a:bodyPr>
            <a:lstStyle/>
            <a:p>
              <a:r>
                <a:rPr lang="en-GB" dirty="0" smtClean="0"/>
                <a:t>1</a:t>
              </a:r>
              <a:endParaRPr lang="ru-RU" dirty="0"/>
            </a:p>
          </p:txBody>
        </p:sp>
        <p:sp>
          <p:nvSpPr>
            <p:cNvPr id="89" name="TextBox 88"/>
            <p:cNvSpPr txBox="1"/>
            <p:nvPr/>
          </p:nvSpPr>
          <p:spPr>
            <a:xfrm>
              <a:off x="5072066" y="4071942"/>
              <a:ext cx="300082" cy="369332"/>
            </a:xfrm>
            <a:prstGeom prst="rect">
              <a:avLst/>
            </a:prstGeom>
            <a:noFill/>
          </p:spPr>
          <p:txBody>
            <a:bodyPr wrap="none" rtlCol="0">
              <a:spAutoFit/>
            </a:bodyPr>
            <a:lstStyle/>
            <a:p>
              <a:r>
                <a:rPr lang="en-GB" dirty="0" smtClean="0"/>
                <a:t>+</a:t>
              </a:r>
              <a:endParaRPr lang="ru-RU" dirty="0"/>
            </a:p>
          </p:txBody>
        </p:sp>
        <p:sp>
          <p:nvSpPr>
            <p:cNvPr id="90" name="Овал 89"/>
            <p:cNvSpPr/>
            <p:nvPr/>
          </p:nvSpPr>
          <p:spPr>
            <a:xfrm>
              <a:off x="4929190" y="3714752"/>
              <a:ext cx="1071570" cy="7143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1" name="Овал 90"/>
            <p:cNvSpPr/>
            <p:nvPr/>
          </p:nvSpPr>
          <p:spPr>
            <a:xfrm>
              <a:off x="5500694" y="3357562"/>
              <a:ext cx="285752" cy="7143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2" name="TextBox 91"/>
            <p:cNvSpPr txBox="1"/>
            <p:nvPr/>
          </p:nvSpPr>
          <p:spPr>
            <a:xfrm>
              <a:off x="6000760" y="3500438"/>
              <a:ext cx="1567545" cy="646331"/>
            </a:xfrm>
            <a:prstGeom prst="rect">
              <a:avLst/>
            </a:prstGeom>
            <a:noFill/>
          </p:spPr>
          <p:txBody>
            <a:bodyPr wrap="none" rtlCol="0">
              <a:spAutoFit/>
            </a:bodyPr>
            <a:lstStyle/>
            <a:p>
              <a:r>
                <a:rPr lang="kk-KZ" dirty="0" smtClean="0"/>
                <a:t>Запрещенная </a:t>
              </a:r>
            </a:p>
            <a:p>
              <a:r>
                <a:rPr lang="kk-KZ" dirty="0" smtClean="0"/>
                <a:t>комбинация</a:t>
              </a:r>
              <a:endParaRPr lang="ru-RU" dirty="0"/>
            </a:p>
          </p:txBody>
        </p:sp>
      </p:grpSp>
      <p:sp>
        <p:nvSpPr>
          <p:cNvPr id="93" name="TextBox 92"/>
          <p:cNvSpPr txBox="1"/>
          <p:nvPr/>
        </p:nvSpPr>
        <p:spPr>
          <a:xfrm>
            <a:off x="3357554" y="4857760"/>
            <a:ext cx="5286412" cy="923330"/>
          </a:xfrm>
          <a:prstGeom prst="rect">
            <a:avLst/>
          </a:prstGeom>
          <a:noFill/>
        </p:spPr>
        <p:txBody>
          <a:bodyPr wrap="square" rtlCol="0">
            <a:spAutoFit/>
          </a:bodyPr>
          <a:lstStyle/>
          <a:p>
            <a:pPr algn="just"/>
            <a:r>
              <a:rPr lang="kk-KZ" dirty="0" smtClean="0"/>
              <a:t>Запрещенную комбинацию можем накрывать</a:t>
            </a:r>
            <a:r>
              <a:rPr lang="ru-RU" dirty="0" smtClean="0"/>
              <a:t>,</a:t>
            </a:r>
            <a:r>
              <a:rPr lang="kk-KZ" dirty="0" smtClean="0"/>
              <a:t>  а можем и не накрывать.  В данном случае выгодно накрыть.</a:t>
            </a:r>
            <a:endParaRPr lang="ru-RU" dirty="0"/>
          </a:p>
        </p:txBody>
      </p:sp>
      <p:sp>
        <p:nvSpPr>
          <p:cNvPr id="94" name="TextBox 93"/>
          <p:cNvSpPr txBox="1"/>
          <p:nvPr/>
        </p:nvSpPr>
        <p:spPr>
          <a:xfrm>
            <a:off x="3428992" y="5857892"/>
            <a:ext cx="2126159" cy="369332"/>
          </a:xfrm>
          <a:prstGeom prst="rect">
            <a:avLst/>
          </a:prstGeom>
          <a:noFill/>
        </p:spPr>
        <p:txBody>
          <a:bodyPr wrap="none" rtlCol="0">
            <a:spAutoFit/>
          </a:bodyPr>
          <a:lstStyle/>
          <a:p>
            <a:r>
              <a:rPr lang="ru-RU" dirty="0" smtClean="0"/>
              <a:t>Выход транзистора:</a:t>
            </a:r>
            <a:endParaRPr lang="ru-RU" dirty="0"/>
          </a:p>
        </p:txBody>
      </p:sp>
      <p:grpSp>
        <p:nvGrpSpPr>
          <p:cNvPr id="98" name="Группа 97"/>
          <p:cNvGrpSpPr/>
          <p:nvPr/>
        </p:nvGrpSpPr>
        <p:grpSpPr>
          <a:xfrm>
            <a:off x="5572132" y="5857892"/>
            <a:ext cx="963084" cy="369332"/>
            <a:chOff x="5572132" y="5857892"/>
            <a:chExt cx="963084" cy="369332"/>
          </a:xfrm>
        </p:grpSpPr>
        <p:sp>
          <p:nvSpPr>
            <p:cNvPr id="95" name="TextBox 94"/>
            <p:cNvSpPr txBox="1"/>
            <p:nvPr/>
          </p:nvSpPr>
          <p:spPr>
            <a:xfrm>
              <a:off x="5572132" y="5857892"/>
              <a:ext cx="963084" cy="369332"/>
            </a:xfrm>
            <a:prstGeom prst="rect">
              <a:avLst/>
            </a:prstGeom>
            <a:noFill/>
          </p:spPr>
          <p:txBody>
            <a:bodyPr wrap="none" rtlCol="0">
              <a:spAutoFit/>
            </a:bodyPr>
            <a:lstStyle/>
            <a:p>
              <a:r>
                <a:rPr lang="en-GB" dirty="0" smtClean="0"/>
                <a:t>Q=RQ˅S</a:t>
              </a:r>
              <a:endParaRPr lang="ru-RU" dirty="0"/>
            </a:p>
          </p:txBody>
        </p:sp>
        <p:cxnSp>
          <p:nvCxnSpPr>
            <p:cNvPr id="97" name="Прямая соединительная линия 96"/>
            <p:cNvCxnSpPr/>
            <p:nvPr/>
          </p:nvCxnSpPr>
          <p:spPr>
            <a:xfrm>
              <a:off x="5929322" y="5929330"/>
              <a:ext cx="142876"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99" name="TextBox 98"/>
          <p:cNvSpPr txBox="1"/>
          <p:nvPr/>
        </p:nvSpPr>
        <p:spPr>
          <a:xfrm>
            <a:off x="6000760" y="6215082"/>
            <a:ext cx="580608" cy="307777"/>
          </a:xfrm>
          <a:prstGeom prst="rect">
            <a:avLst/>
          </a:prstGeom>
          <a:noFill/>
        </p:spPr>
        <p:txBody>
          <a:bodyPr wrap="none" rtlCol="0">
            <a:spAutoFit/>
          </a:bodyPr>
          <a:lstStyle/>
          <a:p>
            <a:r>
              <a:rPr lang="en-GB" sz="1400" dirty="0" smtClean="0"/>
              <a:t>(</a:t>
            </a:r>
            <a:r>
              <a:rPr lang="ru-RU" sz="1400" dirty="0" smtClean="0"/>
              <a:t>или</a:t>
            </a:r>
            <a:r>
              <a:rPr lang="en-GB" sz="1400" dirty="0" smtClean="0"/>
              <a:t>)</a:t>
            </a:r>
            <a:endParaRPr lang="ru-RU" sz="14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Box 111"/>
          <p:cNvSpPr txBox="1"/>
          <p:nvPr/>
        </p:nvSpPr>
        <p:spPr>
          <a:xfrm>
            <a:off x="285720" y="285728"/>
            <a:ext cx="1603452" cy="369332"/>
          </a:xfrm>
          <a:prstGeom prst="rect">
            <a:avLst/>
          </a:prstGeom>
          <a:noFill/>
        </p:spPr>
        <p:txBody>
          <a:bodyPr wrap="none" rtlCol="0">
            <a:spAutoFit/>
          </a:bodyPr>
          <a:lstStyle/>
          <a:p>
            <a:r>
              <a:rPr lang="ru-RU" dirty="0" smtClean="0"/>
              <a:t>Строим схему:</a:t>
            </a:r>
            <a:endParaRPr lang="ru-RU" dirty="0"/>
          </a:p>
        </p:txBody>
      </p:sp>
      <p:grpSp>
        <p:nvGrpSpPr>
          <p:cNvPr id="180" name="Группа 179"/>
          <p:cNvGrpSpPr/>
          <p:nvPr/>
        </p:nvGrpSpPr>
        <p:grpSpPr>
          <a:xfrm>
            <a:off x="357158" y="785794"/>
            <a:ext cx="3214710" cy="1930414"/>
            <a:chOff x="1714480" y="1000108"/>
            <a:chExt cx="3214710" cy="1930414"/>
          </a:xfrm>
        </p:grpSpPr>
        <p:sp>
          <p:nvSpPr>
            <p:cNvPr id="113" name="Прямоугольник 112"/>
            <p:cNvSpPr/>
            <p:nvPr/>
          </p:nvSpPr>
          <p:spPr>
            <a:xfrm>
              <a:off x="3643306" y="1071546"/>
              <a:ext cx="785818" cy="150019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4" name="TextBox 113"/>
            <p:cNvSpPr txBox="1"/>
            <p:nvPr/>
          </p:nvSpPr>
          <p:spPr>
            <a:xfrm>
              <a:off x="3643306" y="1071546"/>
              <a:ext cx="301686" cy="369332"/>
            </a:xfrm>
            <a:prstGeom prst="rect">
              <a:avLst/>
            </a:prstGeom>
            <a:noFill/>
          </p:spPr>
          <p:txBody>
            <a:bodyPr wrap="none" rtlCol="0">
              <a:spAutoFit/>
            </a:bodyPr>
            <a:lstStyle/>
            <a:p>
              <a:r>
                <a:rPr lang="ru-RU" dirty="0" smtClean="0"/>
                <a:t>1</a:t>
              </a:r>
              <a:endParaRPr lang="ru-RU" dirty="0"/>
            </a:p>
          </p:txBody>
        </p:sp>
        <p:cxnSp>
          <p:nvCxnSpPr>
            <p:cNvPr id="122" name="Прямая соединительная линия 121"/>
            <p:cNvCxnSpPr/>
            <p:nvPr/>
          </p:nvCxnSpPr>
          <p:spPr>
            <a:xfrm>
              <a:off x="3143240" y="1285860"/>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Прямая соединительная линия 122"/>
            <p:cNvCxnSpPr/>
            <p:nvPr/>
          </p:nvCxnSpPr>
          <p:spPr>
            <a:xfrm>
              <a:off x="3143240" y="2357430"/>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Прямая соединительная линия 123"/>
            <p:cNvCxnSpPr/>
            <p:nvPr/>
          </p:nvCxnSpPr>
          <p:spPr>
            <a:xfrm>
              <a:off x="4429124" y="1428736"/>
              <a:ext cx="500066"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0" name="Прямоугольник 129"/>
            <p:cNvSpPr/>
            <p:nvPr/>
          </p:nvSpPr>
          <p:spPr>
            <a:xfrm>
              <a:off x="2500298" y="2071678"/>
              <a:ext cx="642942" cy="5000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0" name="TextBox 139"/>
            <p:cNvSpPr txBox="1"/>
            <p:nvPr/>
          </p:nvSpPr>
          <p:spPr>
            <a:xfrm>
              <a:off x="2500298" y="2071678"/>
              <a:ext cx="341760" cy="369332"/>
            </a:xfrm>
            <a:prstGeom prst="rect">
              <a:avLst/>
            </a:prstGeom>
            <a:noFill/>
          </p:spPr>
          <p:txBody>
            <a:bodyPr wrap="none" rtlCol="0">
              <a:spAutoFit/>
            </a:bodyPr>
            <a:lstStyle/>
            <a:p>
              <a:r>
                <a:rPr lang="en-GB" dirty="0" smtClean="0"/>
                <a:t>&amp;</a:t>
              </a:r>
              <a:endParaRPr lang="ru-RU" dirty="0"/>
            </a:p>
          </p:txBody>
        </p:sp>
        <p:cxnSp>
          <p:nvCxnSpPr>
            <p:cNvPr id="142" name="Прямая соединительная линия 141"/>
            <p:cNvCxnSpPr/>
            <p:nvPr/>
          </p:nvCxnSpPr>
          <p:spPr>
            <a:xfrm>
              <a:off x="2000232" y="2214554"/>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Прямая соединительная линия 145"/>
            <p:cNvCxnSpPr/>
            <p:nvPr/>
          </p:nvCxnSpPr>
          <p:spPr>
            <a:xfrm>
              <a:off x="2214546" y="2428868"/>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Прямая соединительная линия 153"/>
            <p:cNvCxnSpPr/>
            <p:nvPr/>
          </p:nvCxnSpPr>
          <p:spPr>
            <a:xfrm>
              <a:off x="2214546" y="2928934"/>
              <a:ext cx="250033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 name="Прямая соединительная линия 159"/>
            <p:cNvCxnSpPr/>
            <p:nvPr/>
          </p:nvCxnSpPr>
          <p:spPr>
            <a:xfrm rot="5400000">
              <a:off x="1964513" y="2678901"/>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8" name="Прямая соединительная линия 167"/>
            <p:cNvCxnSpPr/>
            <p:nvPr/>
          </p:nvCxnSpPr>
          <p:spPr>
            <a:xfrm rot="5400000">
              <a:off x="3965571" y="2178041"/>
              <a:ext cx="150019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72" name="Овал 171"/>
            <p:cNvSpPr/>
            <p:nvPr/>
          </p:nvSpPr>
          <p:spPr>
            <a:xfrm>
              <a:off x="2428860" y="2143116"/>
              <a:ext cx="142876" cy="1428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4" name="Овал 173"/>
            <p:cNvSpPr/>
            <p:nvPr/>
          </p:nvSpPr>
          <p:spPr>
            <a:xfrm>
              <a:off x="4643438" y="1357298"/>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5" name="TextBox 174"/>
            <p:cNvSpPr txBox="1"/>
            <p:nvPr/>
          </p:nvSpPr>
          <p:spPr>
            <a:xfrm>
              <a:off x="4429124" y="1000108"/>
              <a:ext cx="340158" cy="369332"/>
            </a:xfrm>
            <a:prstGeom prst="rect">
              <a:avLst/>
            </a:prstGeom>
            <a:noFill/>
          </p:spPr>
          <p:txBody>
            <a:bodyPr wrap="none" rtlCol="0">
              <a:spAutoFit/>
            </a:bodyPr>
            <a:lstStyle/>
            <a:p>
              <a:r>
                <a:rPr lang="en-GB" dirty="0" smtClean="0"/>
                <a:t>Q</a:t>
              </a:r>
              <a:endParaRPr lang="ru-RU" dirty="0"/>
            </a:p>
          </p:txBody>
        </p:sp>
        <p:sp>
          <p:nvSpPr>
            <p:cNvPr id="177" name="TextBox 176"/>
            <p:cNvSpPr txBox="1"/>
            <p:nvPr/>
          </p:nvSpPr>
          <p:spPr>
            <a:xfrm>
              <a:off x="2857488" y="1142984"/>
              <a:ext cx="290464" cy="369332"/>
            </a:xfrm>
            <a:prstGeom prst="rect">
              <a:avLst/>
            </a:prstGeom>
            <a:noFill/>
          </p:spPr>
          <p:txBody>
            <a:bodyPr wrap="none" rtlCol="0">
              <a:spAutoFit/>
            </a:bodyPr>
            <a:lstStyle/>
            <a:p>
              <a:r>
                <a:rPr lang="en-GB" dirty="0" smtClean="0"/>
                <a:t>S</a:t>
              </a:r>
              <a:endParaRPr lang="ru-RU" dirty="0"/>
            </a:p>
          </p:txBody>
        </p:sp>
        <p:sp>
          <p:nvSpPr>
            <p:cNvPr id="179" name="TextBox 178"/>
            <p:cNvSpPr txBox="1"/>
            <p:nvPr/>
          </p:nvSpPr>
          <p:spPr>
            <a:xfrm>
              <a:off x="1714480" y="2000240"/>
              <a:ext cx="309700" cy="369332"/>
            </a:xfrm>
            <a:prstGeom prst="rect">
              <a:avLst/>
            </a:prstGeom>
            <a:noFill/>
          </p:spPr>
          <p:txBody>
            <a:bodyPr wrap="none" rtlCol="0">
              <a:spAutoFit/>
            </a:bodyPr>
            <a:lstStyle/>
            <a:p>
              <a:r>
                <a:rPr lang="en-GB" dirty="0" smtClean="0"/>
                <a:t>R</a:t>
              </a:r>
              <a:endParaRPr lang="ru-RU" dirty="0"/>
            </a:p>
          </p:txBody>
        </p:sp>
      </p:grpSp>
      <p:sp>
        <p:nvSpPr>
          <p:cNvPr id="181" name="TextBox 180"/>
          <p:cNvSpPr txBox="1"/>
          <p:nvPr/>
        </p:nvSpPr>
        <p:spPr>
          <a:xfrm>
            <a:off x="3857620" y="500042"/>
            <a:ext cx="5000660" cy="1754326"/>
          </a:xfrm>
          <a:prstGeom prst="rect">
            <a:avLst/>
          </a:prstGeom>
          <a:noFill/>
        </p:spPr>
        <p:txBody>
          <a:bodyPr wrap="square" rtlCol="0">
            <a:spAutoFit/>
          </a:bodyPr>
          <a:lstStyle/>
          <a:p>
            <a:pPr algn="just"/>
            <a:r>
              <a:rPr lang="ru-RU" dirty="0" smtClean="0"/>
              <a:t>Получим </a:t>
            </a:r>
            <a:r>
              <a:rPr lang="en-GB" dirty="0" smtClean="0"/>
              <a:t>RS</a:t>
            </a:r>
            <a:r>
              <a:rPr lang="ru-RU" dirty="0" smtClean="0"/>
              <a:t> – триггер. Но имеется некая особенность, т.к. мы накрыли неизвестные запрещенные состояния (т.е. приняли их за «1»), то и на комбинациях из ТИ (+/+) триггер будет выставлять «1» ((1) из ТИ). Т.е. транзистор стал доопределен.</a:t>
            </a:r>
            <a:endParaRPr lang="ru-RU"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357158" y="285728"/>
            <a:ext cx="4074129" cy="369332"/>
          </a:xfrm>
          <a:prstGeom prst="rect">
            <a:avLst/>
          </a:prstGeom>
          <a:noFill/>
        </p:spPr>
        <p:txBody>
          <a:bodyPr wrap="none" rtlCol="0">
            <a:spAutoFit/>
          </a:bodyPr>
          <a:lstStyle/>
          <a:p>
            <a:r>
              <a:rPr lang="ru-RU" dirty="0" smtClean="0"/>
              <a:t>Проделаем тоже самое с </a:t>
            </a:r>
            <a:r>
              <a:rPr lang="en-GB" b="1" dirty="0" smtClean="0"/>
              <a:t>JK</a:t>
            </a:r>
            <a:r>
              <a:rPr lang="ru-RU" b="1" dirty="0" smtClean="0"/>
              <a:t>- триггером</a:t>
            </a:r>
            <a:r>
              <a:rPr lang="ru-RU" dirty="0" smtClean="0"/>
              <a:t>.</a:t>
            </a:r>
            <a:endParaRPr lang="ru-RU" dirty="0"/>
          </a:p>
        </p:txBody>
      </p:sp>
      <p:graphicFrame>
        <p:nvGraphicFramePr>
          <p:cNvPr id="28" name="Таблица 27"/>
          <p:cNvGraphicFramePr>
            <a:graphicFrameLocks noGrp="1"/>
          </p:cNvGraphicFramePr>
          <p:nvPr/>
        </p:nvGraphicFramePr>
        <p:xfrm>
          <a:off x="428596" y="785794"/>
          <a:ext cx="2476496" cy="3337560"/>
        </p:xfrm>
        <a:graphic>
          <a:graphicData uri="http://schemas.openxmlformats.org/drawingml/2006/table">
            <a:tbl>
              <a:tblPr firstRow="1" bandRow="1">
                <a:tableStyleId>{073A0DAA-6AF3-43AB-8588-CEC1D06C72B9}</a:tableStyleId>
              </a:tblPr>
              <a:tblGrid>
                <a:gridCol w="476232"/>
                <a:gridCol w="500066"/>
                <a:gridCol w="571504"/>
                <a:gridCol w="928694"/>
              </a:tblGrid>
              <a:tr h="370840">
                <a:tc>
                  <a:txBody>
                    <a:bodyPr/>
                    <a:lstStyle/>
                    <a:p>
                      <a:r>
                        <a:rPr lang="en-GB" dirty="0" smtClean="0"/>
                        <a:t>J</a:t>
                      </a:r>
                      <a:endParaRPr lang="ru-RU" dirty="0"/>
                    </a:p>
                  </a:txBody>
                  <a:tcPr/>
                </a:tc>
                <a:tc>
                  <a:txBody>
                    <a:bodyPr/>
                    <a:lstStyle/>
                    <a:p>
                      <a:r>
                        <a:rPr lang="en-GB" dirty="0" smtClean="0"/>
                        <a:t>K</a:t>
                      </a:r>
                      <a:endParaRPr lang="ru-RU" dirty="0"/>
                    </a:p>
                  </a:txBody>
                  <a:tcPr/>
                </a:tc>
                <a:tc>
                  <a:txBody>
                    <a:bodyPr/>
                    <a:lstStyle/>
                    <a:p>
                      <a:r>
                        <a:rPr lang="en-GB" dirty="0" smtClean="0"/>
                        <a:t>Q(t)</a:t>
                      </a:r>
                      <a:endParaRPr lang="ru-RU" dirty="0"/>
                    </a:p>
                  </a:txBody>
                  <a:tcPr/>
                </a:tc>
                <a:tc>
                  <a:txBody>
                    <a:bodyPr/>
                    <a:lstStyle/>
                    <a:p>
                      <a:r>
                        <a:rPr lang="en-GB" dirty="0" smtClean="0"/>
                        <a:t>Q(t+1)</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bl>
          </a:graphicData>
        </a:graphic>
      </p:graphicFrame>
      <p:grpSp>
        <p:nvGrpSpPr>
          <p:cNvPr id="29" name="Группа 28"/>
          <p:cNvGrpSpPr/>
          <p:nvPr/>
        </p:nvGrpSpPr>
        <p:grpSpPr>
          <a:xfrm>
            <a:off x="3786182" y="642918"/>
            <a:ext cx="2071702" cy="1940968"/>
            <a:chOff x="4000496" y="2857496"/>
            <a:chExt cx="2071702" cy="1940968"/>
          </a:xfrm>
        </p:grpSpPr>
        <p:cxnSp>
          <p:nvCxnSpPr>
            <p:cNvPr id="30" name="Прямая соединительная линия 29"/>
            <p:cNvCxnSpPr/>
            <p:nvPr/>
          </p:nvCxnSpPr>
          <p:spPr>
            <a:xfrm>
              <a:off x="4000496" y="3357562"/>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5400000">
              <a:off x="3969539" y="3817147"/>
              <a:ext cx="1928826" cy="9524"/>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286248" y="3000372"/>
              <a:ext cx="623889" cy="369332"/>
            </a:xfrm>
            <a:prstGeom prst="rect">
              <a:avLst/>
            </a:prstGeom>
            <a:noFill/>
          </p:spPr>
          <p:txBody>
            <a:bodyPr wrap="none" rtlCol="0">
              <a:spAutoFit/>
            </a:bodyPr>
            <a:lstStyle/>
            <a:p>
              <a:r>
                <a:rPr lang="en-GB" dirty="0" smtClean="0"/>
                <a:t>JK/Q</a:t>
              </a:r>
              <a:endParaRPr lang="ru-RU" dirty="0"/>
            </a:p>
          </p:txBody>
        </p:sp>
        <p:cxnSp>
          <p:nvCxnSpPr>
            <p:cNvPr id="33" name="Прямая соединительная линия 32"/>
            <p:cNvCxnSpPr/>
            <p:nvPr/>
          </p:nvCxnSpPr>
          <p:spPr>
            <a:xfrm rot="5400000">
              <a:off x="4469605" y="3817147"/>
              <a:ext cx="1928826" cy="9524"/>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000628" y="3000372"/>
              <a:ext cx="301686" cy="369332"/>
            </a:xfrm>
            <a:prstGeom prst="rect">
              <a:avLst/>
            </a:prstGeom>
            <a:noFill/>
          </p:spPr>
          <p:txBody>
            <a:bodyPr wrap="none" rtlCol="0">
              <a:spAutoFit/>
            </a:bodyPr>
            <a:lstStyle/>
            <a:p>
              <a:r>
                <a:rPr lang="en-GB" dirty="0" smtClean="0"/>
                <a:t>0</a:t>
              </a:r>
              <a:endParaRPr lang="ru-RU" dirty="0"/>
            </a:p>
          </p:txBody>
        </p:sp>
        <p:sp>
          <p:nvSpPr>
            <p:cNvPr id="35" name="TextBox 34"/>
            <p:cNvSpPr txBox="1"/>
            <p:nvPr/>
          </p:nvSpPr>
          <p:spPr>
            <a:xfrm>
              <a:off x="5484760" y="3000372"/>
              <a:ext cx="301686" cy="369332"/>
            </a:xfrm>
            <a:prstGeom prst="rect">
              <a:avLst/>
            </a:prstGeom>
            <a:noFill/>
          </p:spPr>
          <p:txBody>
            <a:bodyPr wrap="none" rtlCol="0">
              <a:spAutoFit/>
            </a:bodyPr>
            <a:lstStyle/>
            <a:p>
              <a:r>
                <a:rPr lang="en-GB" dirty="0" smtClean="0"/>
                <a:t>1</a:t>
              </a:r>
              <a:endParaRPr lang="ru-RU" dirty="0"/>
            </a:p>
          </p:txBody>
        </p:sp>
        <p:cxnSp>
          <p:nvCxnSpPr>
            <p:cNvPr id="36" name="Прямая соединительная линия 35"/>
            <p:cNvCxnSpPr/>
            <p:nvPr/>
          </p:nvCxnSpPr>
          <p:spPr>
            <a:xfrm>
              <a:off x="4000496" y="3714752"/>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a:off x="4071934" y="4071942"/>
              <a:ext cx="2000264" cy="1588"/>
            </a:xfrm>
            <a:prstGeom prst="line">
              <a:avLst/>
            </a:prstGeom>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286248" y="3357562"/>
              <a:ext cx="471604" cy="369332"/>
            </a:xfrm>
            <a:prstGeom prst="rect">
              <a:avLst/>
            </a:prstGeom>
            <a:noFill/>
          </p:spPr>
          <p:txBody>
            <a:bodyPr wrap="none" rtlCol="0">
              <a:spAutoFit/>
            </a:bodyPr>
            <a:lstStyle/>
            <a:p>
              <a:r>
                <a:rPr lang="en-GB" dirty="0" smtClean="0"/>
                <a:t>0 0</a:t>
              </a:r>
              <a:endParaRPr lang="ru-RU" dirty="0"/>
            </a:p>
          </p:txBody>
        </p:sp>
        <p:sp>
          <p:nvSpPr>
            <p:cNvPr id="39" name="TextBox 38"/>
            <p:cNvSpPr txBox="1"/>
            <p:nvPr/>
          </p:nvSpPr>
          <p:spPr>
            <a:xfrm>
              <a:off x="4286248" y="3714752"/>
              <a:ext cx="471604" cy="369332"/>
            </a:xfrm>
            <a:prstGeom prst="rect">
              <a:avLst/>
            </a:prstGeom>
            <a:noFill/>
          </p:spPr>
          <p:txBody>
            <a:bodyPr wrap="none" rtlCol="0">
              <a:spAutoFit/>
            </a:bodyPr>
            <a:lstStyle/>
            <a:p>
              <a:r>
                <a:rPr lang="en-GB" dirty="0" smtClean="0"/>
                <a:t>0 1</a:t>
              </a:r>
              <a:endParaRPr lang="ru-RU" dirty="0"/>
            </a:p>
          </p:txBody>
        </p:sp>
        <p:sp>
          <p:nvSpPr>
            <p:cNvPr id="40" name="TextBox 39"/>
            <p:cNvSpPr txBox="1"/>
            <p:nvPr/>
          </p:nvSpPr>
          <p:spPr>
            <a:xfrm>
              <a:off x="4286248" y="4071942"/>
              <a:ext cx="471604" cy="369332"/>
            </a:xfrm>
            <a:prstGeom prst="rect">
              <a:avLst/>
            </a:prstGeom>
            <a:noFill/>
          </p:spPr>
          <p:txBody>
            <a:bodyPr wrap="none" rtlCol="0">
              <a:spAutoFit/>
            </a:bodyPr>
            <a:lstStyle/>
            <a:p>
              <a:r>
                <a:rPr lang="en-GB" dirty="0" smtClean="0"/>
                <a:t>1 0</a:t>
              </a:r>
              <a:endParaRPr lang="ru-RU" dirty="0"/>
            </a:p>
          </p:txBody>
        </p:sp>
        <p:cxnSp>
          <p:nvCxnSpPr>
            <p:cNvPr id="41" name="Прямая соединительная линия 40"/>
            <p:cNvCxnSpPr/>
            <p:nvPr/>
          </p:nvCxnSpPr>
          <p:spPr>
            <a:xfrm>
              <a:off x="4071934" y="4429132"/>
              <a:ext cx="2000264" cy="1588"/>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286248" y="4429132"/>
              <a:ext cx="471604" cy="369332"/>
            </a:xfrm>
            <a:prstGeom prst="rect">
              <a:avLst/>
            </a:prstGeom>
            <a:noFill/>
          </p:spPr>
          <p:txBody>
            <a:bodyPr wrap="none" rtlCol="0">
              <a:spAutoFit/>
            </a:bodyPr>
            <a:lstStyle/>
            <a:p>
              <a:r>
                <a:rPr lang="en-GB" dirty="0" smtClean="0"/>
                <a:t>1 1</a:t>
              </a:r>
              <a:endParaRPr lang="ru-RU" dirty="0"/>
            </a:p>
          </p:txBody>
        </p:sp>
        <p:cxnSp>
          <p:nvCxnSpPr>
            <p:cNvPr id="43" name="Прямая соединительная линия 42"/>
            <p:cNvCxnSpPr/>
            <p:nvPr/>
          </p:nvCxnSpPr>
          <p:spPr>
            <a:xfrm>
              <a:off x="4071934" y="4786322"/>
              <a:ext cx="2000264" cy="1588"/>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5500694" y="3357562"/>
              <a:ext cx="301686" cy="369332"/>
            </a:xfrm>
            <a:prstGeom prst="rect">
              <a:avLst/>
            </a:prstGeom>
            <a:noFill/>
          </p:spPr>
          <p:txBody>
            <a:bodyPr wrap="none" rtlCol="0">
              <a:spAutoFit/>
            </a:bodyPr>
            <a:lstStyle/>
            <a:p>
              <a:r>
                <a:rPr lang="en-GB" dirty="0" smtClean="0"/>
                <a:t>1</a:t>
              </a:r>
              <a:endParaRPr lang="ru-RU" dirty="0"/>
            </a:p>
          </p:txBody>
        </p:sp>
        <p:sp>
          <p:nvSpPr>
            <p:cNvPr id="45" name="TextBox 44"/>
            <p:cNvSpPr txBox="1"/>
            <p:nvPr/>
          </p:nvSpPr>
          <p:spPr>
            <a:xfrm>
              <a:off x="5572132" y="4429132"/>
              <a:ext cx="301686" cy="369332"/>
            </a:xfrm>
            <a:prstGeom prst="rect">
              <a:avLst/>
            </a:prstGeom>
            <a:noFill/>
          </p:spPr>
          <p:txBody>
            <a:bodyPr wrap="none" rtlCol="0">
              <a:spAutoFit/>
            </a:bodyPr>
            <a:lstStyle/>
            <a:p>
              <a:r>
                <a:rPr lang="en-GB" dirty="0" smtClean="0"/>
                <a:t>1</a:t>
              </a:r>
              <a:endParaRPr lang="ru-RU" dirty="0"/>
            </a:p>
          </p:txBody>
        </p:sp>
        <p:sp>
          <p:nvSpPr>
            <p:cNvPr id="47" name="TextBox 46"/>
            <p:cNvSpPr txBox="1"/>
            <p:nvPr/>
          </p:nvSpPr>
          <p:spPr>
            <a:xfrm>
              <a:off x="5072066" y="4071942"/>
              <a:ext cx="301686" cy="369332"/>
            </a:xfrm>
            <a:prstGeom prst="rect">
              <a:avLst/>
            </a:prstGeom>
            <a:noFill/>
          </p:spPr>
          <p:txBody>
            <a:bodyPr wrap="square" rtlCol="0">
              <a:spAutoFit/>
            </a:bodyPr>
            <a:lstStyle/>
            <a:p>
              <a:r>
                <a:rPr lang="en-GB" dirty="0" smtClean="0"/>
                <a:t>1</a:t>
              </a:r>
              <a:endParaRPr lang="ru-RU" dirty="0"/>
            </a:p>
          </p:txBody>
        </p:sp>
      </p:grpSp>
      <p:sp>
        <p:nvSpPr>
          <p:cNvPr id="52" name="TextBox 51"/>
          <p:cNvSpPr txBox="1"/>
          <p:nvPr/>
        </p:nvSpPr>
        <p:spPr>
          <a:xfrm>
            <a:off x="4857752" y="2214554"/>
            <a:ext cx="301686" cy="369332"/>
          </a:xfrm>
          <a:prstGeom prst="rect">
            <a:avLst/>
          </a:prstGeom>
          <a:noFill/>
        </p:spPr>
        <p:txBody>
          <a:bodyPr wrap="none" rtlCol="0">
            <a:spAutoFit/>
          </a:bodyPr>
          <a:lstStyle/>
          <a:p>
            <a:r>
              <a:rPr lang="en-GB" dirty="0" smtClean="0"/>
              <a:t>1</a:t>
            </a:r>
            <a:endParaRPr lang="ru-RU" dirty="0"/>
          </a:p>
        </p:txBody>
      </p:sp>
      <p:sp>
        <p:nvSpPr>
          <p:cNvPr id="53" name="Дуга 52"/>
          <p:cNvSpPr/>
          <p:nvPr/>
        </p:nvSpPr>
        <p:spPr>
          <a:xfrm rot="5074030">
            <a:off x="5137258" y="1054673"/>
            <a:ext cx="642942" cy="428628"/>
          </a:xfrm>
          <a:prstGeom prst="arc">
            <a:avLst>
              <a:gd name="adj1" fmla="val 16200000"/>
              <a:gd name="adj2" fmla="val 799788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4" name="Дуга 53"/>
          <p:cNvSpPr/>
          <p:nvPr/>
        </p:nvSpPr>
        <p:spPr>
          <a:xfrm rot="15554295">
            <a:off x="5235480" y="2284637"/>
            <a:ext cx="642942" cy="428628"/>
          </a:xfrm>
          <a:prstGeom prst="arc">
            <a:avLst>
              <a:gd name="adj1" fmla="val 16200000"/>
              <a:gd name="adj2" fmla="val 799788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5" name="Овал 54"/>
          <p:cNvSpPr/>
          <p:nvPr/>
        </p:nvSpPr>
        <p:spPr>
          <a:xfrm>
            <a:off x="4786314" y="1857364"/>
            <a:ext cx="357190" cy="7143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4" name="Группа 63"/>
          <p:cNvGrpSpPr/>
          <p:nvPr/>
        </p:nvGrpSpPr>
        <p:grpSpPr>
          <a:xfrm>
            <a:off x="6429388" y="857232"/>
            <a:ext cx="1072986" cy="369332"/>
            <a:chOff x="6429388" y="857232"/>
            <a:chExt cx="1072986" cy="369332"/>
          </a:xfrm>
        </p:grpSpPr>
        <p:sp>
          <p:nvSpPr>
            <p:cNvPr id="56" name="TextBox 55"/>
            <p:cNvSpPr txBox="1"/>
            <p:nvPr/>
          </p:nvSpPr>
          <p:spPr>
            <a:xfrm>
              <a:off x="6429388" y="857232"/>
              <a:ext cx="1072986" cy="369332"/>
            </a:xfrm>
            <a:prstGeom prst="rect">
              <a:avLst/>
            </a:prstGeom>
            <a:noFill/>
          </p:spPr>
          <p:txBody>
            <a:bodyPr wrap="none" rtlCol="0">
              <a:spAutoFit/>
            </a:bodyPr>
            <a:lstStyle/>
            <a:p>
              <a:r>
                <a:rPr lang="en-GB" dirty="0" smtClean="0"/>
                <a:t>Q=JQ˅KQ</a:t>
              </a:r>
              <a:endParaRPr lang="ru-RU" dirty="0"/>
            </a:p>
          </p:txBody>
        </p:sp>
        <p:cxnSp>
          <p:nvCxnSpPr>
            <p:cNvPr id="58" name="Прямая соединительная линия 57"/>
            <p:cNvCxnSpPr>
              <a:endCxn id="56" idx="0"/>
            </p:cNvCxnSpPr>
            <p:nvPr/>
          </p:nvCxnSpPr>
          <p:spPr>
            <a:xfrm>
              <a:off x="6858016" y="857232"/>
              <a:ext cx="10786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a:off x="7143768" y="857232"/>
              <a:ext cx="142876"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5" name="Группа 114"/>
          <p:cNvGrpSpPr/>
          <p:nvPr/>
        </p:nvGrpSpPr>
        <p:grpSpPr>
          <a:xfrm>
            <a:off x="3143240" y="2857496"/>
            <a:ext cx="3197678" cy="1716102"/>
            <a:chOff x="3643306" y="3428998"/>
            <a:chExt cx="3197678" cy="1716102"/>
          </a:xfrm>
        </p:grpSpPr>
        <p:sp>
          <p:nvSpPr>
            <p:cNvPr id="65" name="Прямоугольник 64"/>
            <p:cNvSpPr/>
            <p:nvPr/>
          </p:nvSpPr>
          <p:spPr>
            <a:xfrm>
              <a:off x="5286380" y="3571876"/>
              <a:ext cx="1000132" cy="10715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6" name="TextBox 65"/>
            <p:cNvSpPr txBox="1"/>
            <p:nvPr/>
          </p:nvSpPr>
          <p:spPr>
            <a:xfrm>
              <a:off x="5286380" y="3571876"/>
              <a:ext cx="301686" cy="369332"/>
            </a:xfrm>
            <a:prstGeom prst="rect">
              <a:avLst/>
            </a:prstGeom>
            <a:noFill/>
          </p:spPr>
          <p:txBody>
            <a:bodyPr wrap="none" rtlCol="0">
              <a:spAutoFit/>
            </a:bodyPr>
            <a:lstStyle/>
            <a:p>
              <a:r>
                <a:rPr lang="en-GB" dirty="0" smtClean="0"/>
                <a:t>1</a:t>
              </a:r>
              <a:endParaRPr lang="ru-RU" dirty="0"/>
            </a:p>
          </p:txBody>
        </p:sp>
        <p:cxnSp>
          <p:nvCxnSpPr>
            <p:cNvPr id="74" name="Прямая соединительная линия 73"/>
            <p:cNvCxnSpPr/>
            <p:nvPr/>
          </p:nvCxnSpPr>
          <p:spPr>
            <a:xfrm>
              <a:off x="4929190" y="3857628"/>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Прямая соединительная линия 74"/>
            <p:cNvCxnSpPr/>
            <p:nvPr/>
          </p:nvCxnSpPr>
          <p:spPr>
            <a:xfrm>
              <a:off x="4929190" y="4429132"/>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79" name="Прямоугольник 78"/>
            <p:cNvSpPr/>
            <p:nvPr/>
          </p:nvSpPr>
          <p:spPr>
            <a:xfrm>
              <a:off x="4429124" y="3643314"/>
              <a:ext cx="500066"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0" name="Прямоугольник 79"/>
            <p:cNvSpPr/>
            <p:nvPr/>
          </p:nvSpPr>
          <p:spPr>
            <a:xfrm>
              <a:off x="4429124" y="4286256"/>
              <a:ext cx="500066" cy="357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1" name="TextBox 80"/>
            <p:cNvSpPr txBox="1"/>
            <p:nvPr/>
          </p:nvSpPr>
          <p:spPr>
            <a:xfrm>
              <a:off x="4429124" y="3643314"/>
              <a:ext cx="341760" cy="369332"/>
            </a:xfrm>
            <a:prstGeom prst="rect">
              <a:avLst/>
            </a:prstGeom>
            <a:noFill/>
          </p:spPr>
          <p:txBody>
            <a:bodyPr wrap="none" rtlCol="0">
              <a:spAutoFit/>
            </a:bodyPr>
            <a:lstStyle/>
            <a:p>
              <a:r>
                <a:rPr lang="en-GB" dirty="0" smtClean="0"/>
                <a:t>&amp;</a:t>
              </a:r>
              <a:endParaRPr lang="ru-RU" dirty="0"/>
            </a:p>
          </p:txBody>
        </p:sp>
        <p:sp>
          <p:nvSpPr>
            <p:cNvPr id="82" name="TextBox 81"/>
            <p:cNvSpPr txBox="1"/>
            <p:nvPr/>
          </p:nvSpPr>
          <p:spPr>
            <a:xfrm>
              <a:off x="4429124" y="4286256"/>
              <a:ext cx="341760" cy="369332"/>
            </a:xfrm>
            <a:prstGeom prst="rect">
              <a:avLst/>
            </a:prstGeom>
            <a:noFill/>
          </p:spPr>
          <p:txBody>
            <a:bodyPr wrap="none" rtlCol="0">
              <a:spAutoFit/>
            </a:bodyPr>
            <a:lstStyle/>
            <a:p>
              <a:r>
                <a:rPr lang="en-GB" dirty="0" smtClean="0"/>
                <a:t>&amp;</a:t>
              </a:r>
              <a:endParaRPr lang="ru-RU" dirty="0"/>
            </a:p>
          </p:txBody>
        </p:sp>
        <p:cxnSp>
          <p:nvCxnSpPr>
            <p:cNvPr id="83" name="Прямая соединительная линия 82"/>
            <p:cNvCxnSpPr/>
            <p:nvPr/>
          </p:nvCxnSpPr>
          <p:spPr>
            <a:xfrm>
              <a:off x="4071934" y="3857628"/>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Прямая соединительная линия 83"/>
            <p:cNvCxnSpPr/>
            <p:nvPr/>
          </p:nvCxnSpPr>
          <p:spPr>
            <a:xfrm>
              <a:off x="3929058" y="4357694"/>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Прямая соединительная линия 84"/>
            <p:cNvCxnSpPr/>
            <p:nvPr/>
          </p:nvCxnSpPr>
          <p:spPr>
            <a:xfrm>
              <a:off x="4071934" y="4572008"/>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Прямая соединительная линия 85"/>
            <p:cNvCxnSpPr/>
            <p:nvPr/>
          </p:nvCxnSpPr>
          <p:spPr>
            <a:xfrm rot="5400000">
              <a:off x="3786976" y="4856966"/>
              <a:ext cx="57150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Прямая соединительная линия 87"/>
            <p:cNvCxnSpPr/>
            <p:nvPr/>
          </p:nvCxnSpPr>
          <p:spPr>
            <a:xfrm>
              <a:off x="6286512" y="3786190"/>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Прямая соединительная линия 88"/>
            <p:cNvCxnSpPr/>
            <p:nvPr/>
          </p:nvCxnSpPr>
          <p:spPr>
            <a:xfrm rot="5400000">
              <a:off x="5822959" y="4464057"/>
              <a:ext cx="135732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p:cNvCxnSpPr/>
            <p:nvPr/>
          </p:nvCxnSpPr>
          <p:spPr>
            <a:xfrm rot="10800000">
              <a:off x="4071934" y="5143512"/>
              <a:ext cx="241936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Прямая соединительная линия 94"/>
            <p:cNvCxnSpPr/>
            <p:nvPr/>
          </p:nvCxnSpPr>
          <p:spPr>
            <a:xfrm rot="5400000">
              <a:off x="3857620" y="364331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Прямая соединительная линия 95"/>
            <p:cNvCxnSpPr/>
            <p:nvPr/>
          </p:nvCxnSpPr>
          <p:spPr>
            <a:xfrm rot="5400000">
              <a:off x="6323025" y="3606801"/>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Прямая соединительная линия 96"/>
            <p:cNvCxnSpPr/>
            <p:nvPr/>
          </p:nvCxnSpPr>
          <p:spPr>
            <a:xfrm rot="10800000" flipV="1">
              <a:off x="4071934" y="3428998"/>
              <a:ext cx="2428892" cy="1"/>
            </a:xfrm>
            <a:prstGeom prst="line">
              <a:avLst/>
            </a:prstGeom>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643306" y="4214818"/>
              <a:ext cx="304892" cy="369332"/>
            </a:xfrm>
            <a:prstGeom prst="rect">
              <a:avLst/>
            </a:prstGeom>
            <a:noFill/>
          </p:spPr>
          <p:txBody>
            <a:bodyPr wrap="none" rtlCol="0">
              <a:spAutoFit/>
            </a:bodyPr>
            <a:lstStyle/>
            <a:p>
              <a:r>
                <a:rPr lang="en-GB" dirty="0" smtClean="0"/>
                <a:t>K</a:t>
              </a:r>
              <a:endParaRPr lang="ru-RU" dirty="0"/>
            </a:p>
          </p:txBody>
        </p:sp>
        <p:sp>
          <p:nvSpPr>
            <p:cNvPr id="103" name="TextBox 102"/>
            <p:cNvSpPr txBox="1"/>
            <p:nvPr/>
          </p:nvSpPr>
          <p:spPr>
            <a:xfrm>
              <a:off x="6500826" y="3429000"/>
              <a:ext cx="340158" cy="369332"/>
            </a:xfrm>
            <a:prstGeom prst="rect">
              <a:avLst/>
            </a:prstGeom>
            <a:noFill/>
          </p:spPr>
          <p:txBody>
            <a:bodyPr wrap="none" rtlCol="0">
              <a:spAutoFit/>
            </a:bodyPr>
            <a:lstStyle/>
            <a:p>
              <a:r>
                <a:rPr lang="en-GB" dirty="0" smtClean="0"/>
                <a:t>Q</a:t>
              </a:r>
              <a:endParaRPr lang="ru-RU" dirty="0"/>
            </a:p>
          </p:txBody>
        </p:sp>
        <p:sp>
          <p:nvSpPr>
            <p:cNvPr id="104" name="Овал 103"/>
            <p:cNvSpPr/>
            <p:nvPr/>
          </p:nvSpPr>
          <p:spPr>
            <a:xfrm>
              <a:off x="4357686" y="3786190"/>
              <a:ext cx="142876" cy="1428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5" name="Овал 104"/>
            <p:cNvSpPr/>
            <p:nvPr/>
          </p:nvSpPr>
          <p:spPr>
            <a:xfrm>
              <a:off x="4357686" y="4286256"/>
              <a:ext cx="142876" cy="1428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2" name="Овал 111"/>
            <p:cNvSpPr/>
            <p:nvPr/>
          </p:nvSpPr>
          <p:spPr>
            <a:xfrm>
              <a:off x="6429388" y="3714752"/>
              <a:ext cx="142876" cy="142876"/>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16" name="TextBox 115"/>
          <p:cNvSpPr txBox="1"/>
          <p:nvPr/>
        </p:nvSpPr>
        <p:spPr>
          <a:xfrm>
            <a:off x="1714480" y="4857760"/>
            <a:ext cx="5644302" cy="369332"/>
          </a:xfrm>
          <a:prstGeom prst="rect">
            <a:avLst/>
          </a:prstGeom>
          <a:noFill/>
        </p:spPr>
        <p:txBody>
          <a:bodyPr wrap="none" rtlCol="0">
            <a:spAutoFit/>
          </a:bodyPr>
          <a:lstStyle/>
          <a:p>
            <a:r>
              <a:rPr lang="ru-RU" dirty="0" smtClean="0"/>
              <a:t>В режиме инверсии </a:t>
            </a:r>
            <a:r>
              <a:rPr lang="en-GB" dirty="0" smtClean="0"/>
              <a:t>JK</a:t>
            </a:r>
            <a:r>
              <a:rPr lang="ru-RU" dirty="0" smtClean="0"/>
              <a:t> – триггер повторяет </a:t>
            </a:r>
            <a:r>
              <a:rPr lang="en-GB" dirty="0" smtClean="0"/>
              <a:t>RS</a:t>
            </a:r>
            <a:r>
              <a:rPr lang="ru-RU" dirty="0" smtClean="0"/>
              <a:t> – триггер.</a:t>
            </a:r>
            <a:endParaRPr lang="ru-RU"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Box 82"/>
          <p:cNvSpPr txBox="1"/>
          <p:nvPr/>
        </p:nvSpPr>
        <p:spPr>
          <a:xfrm>
            <a:off x="3500430" y="142852"/>
            <a:ext cx="2389629" cy="369332"/>
          </a:xfrm>
          <a:prstGeom prst="rect">
            <a:avLst/>
          </a:prstGeom>
          <a:noFill/>
        </p:spPr>
        <p:txBody>
          <a:bodyPr wrap="none" rtlCol="0">
            <a:spAutoFit/>
          </a:bodyPr>
          <a:lstStyle/>
          <a:p>
            <a:r>
              <a:rPr lang="ru-RU" dirty="0" smtClean="0"/>
              <a:t>Изобразим </a:t>
            </a:r>
            <a:r>
              <a:rPr lang="en-GB" b="1" dirty="0" smtClean="0"/>
              <a:t>D</a:t>
            </a:r>
            <a:r>
              <a:rPr lang="kk-KZ" b="1" dirty="0" smtClean="0"/>
              <a:t> </a:t>
            </a:r>
            <a:r>
              <a:rPr lang="ru-RU" b="1" dirty="0" smtClean="0"/>
              <a:t>- триггер</a:t>
            </a:r>
            <a:endParaRPr lang="ru-RU" b="1" dirty="0"/>
          </a:p>
        </p:txBody>
      </p:sp>
      <p:graphicFrame>
        <p:nvGraphicFramePr>
          <p:cNvPr id="84" name="Таблица 83"/>
          <p:cNvGraphicFramePr>
            <a:graphicFrameLocks noGrp="1"/>
          </p:cNvGraphicFramePr>
          <p:nvPr/>
        </p:nvGraphicFramePr>
        <p:xfrm>
          <a:off x="500034" y="642918"/>
          <a:ext cx="2047868" cy="1854200"/>
        </p:xfrm>
        <a:graphic>
          <a:graphicData uri="http://schemas.openxmlformats.org/drawingml/2006/table">
            <a:tbl>
              <a:tblPr firstRow="1" bandRow="1">
                <a:tableStyleId>{073A0DAA-6AF3-43AB-8588-CEC1D06C72B9}</a:tableStyleId>
              </a:tblPr>
              <a:tblGrid>
                <a:gridCol w="547670"/>
                <a:gridCol w="571504"/>
                <a:gridCol w="928694"/>
              </a:tblGrid>
              <a:tr h="370840">
                <a:tc>
                  <a:txBody>
                    <a:bodyPr/>
                    <a:lstStyle/>
                    <a:p>
                      <a:r>
                        <a:rPr lang="en-GB" dirty="0" smtClean="0"/>
                        <a:t>D</a:t>
                      </a:r>
                      <a:endParaRPr lang="ru-RU" dirty="0"/>
                    </a:p>
                  </a:txBody>
                  <a:tcPr/>
                </a:tc>
                <a:tc>
                  <a:txBody>
                    <a:bodyPr/>
                    <a:lstStyle/>
                    <a:p>
                      <a:r>
                        <a:rPr lang="en-GB" dirty="0" smtClean="0"/>
                        <a:t>Q(t)</a:t>
                      </a:r>
                      <a:endParaRPr lang="ru-RU" dirty="0"/>
                    </a:p>
                  </a:txBody>
                  <a:tcPr/>
                </a:tc>
                <a:tc>
                  <a:txBody>
                    <a:bodyPr/>
                    <a:lstStyle/>
                    <a:p>
                      <a:r>
                        <a:rPr lang="en-GB" dirty="0" smtClean="0"/>
                        <a:t>Q(t+1)</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bl>
          </a:graphicData>
        </a:graphic>
      </p:graphicFrame>
      <p:sp>
        <p:nvSpPr>
          <p:cNvPr id="86" name="TextBox 85"/>
          <p:cNvSpPr txBox="1"/>
          <p:nvPr/>
        </p:nvSpPr>
        <p:spPr>
          <a:xfrm>
            <a:off x="2786051" y="642918"/>
            <a:ext cx="6000792" cy="923330"/>
          </a:xfrm>
          <a:prstGeom prst="rect">
            <a:avLst/>
          </a:prstGeom>
          <a:noFill/>
        </p:spPr>
        <p:txBody>
          <a:bodyPr wrap="square" rtlCol="0">
            <a:spAutoFit/>
          </a:bodyPr>
          <a:lstStyle/>
          <a:p>
            <a:pPr algn="just"/>
            <a:r>
              <a:rPr lang="ru-RU" dirty="0" smtClean="0"/>
              <a:t>Если </a:t>
            </a:r>
            <a:r>
              <a:rPr lang="en-GB" dirty="0" smtClean="0"/>
              <a:t>D</a:t>
            </a:r>
            <a:r>
              <a:rPr lang="ru-RU" dirty="0" smtClean="0"/>
              <a:t>=«0», то независимо от его состояния триггер должен перейти в «0»;</a:t>
            </a:r>
          </a:p>
          <a:p>
            <a:pPr algn="just"/>
            <a:r>
              <a:rPr lang="ru-RU" dirty="0" smtClean="0"/>
              <a:t>Если </a:t>
            </a:r>
            <a:r>
              <a:rPr lang="en-GB" dirty="0" smtClean="0"/>
              <a:t>D=</a:t>
            </a:r>
            <a:r>
              <a:rPr lang="ru-RU" dirty="0" smtClean="0"/>
              <a:t>«1», то триггер должен перейти в «1».</a:t>
            </a:r>
            <a:endParaRPr lang="ru-RU" dirty="0"/>
          </a:p>
        </p:txBody>
      </p:sp>
      <p:sp>
        <p:nvSpPr>
          <p:cNvPr id="87" name="TextBox 86"/>
          <p:cNvSpPr txBox="1"/>
          <p:nvPr/>
        </p:nvSpPr>
        <p:spPr>
          <a:xfrm>
            <a:off x="2928926" y="1643050"/>
            <a:ext cx="2463047" cy="369332"/>
          </a:xfrm>
          <a:prstGeom prst="rect">
            <a:avLst/>
          </a:prstGeom>
          <a:noFill/>
        </p:spPr>
        <p:txBody>
          <a:bodyPr wrap="none" rtlCol="0">
            <a:spAutoFit/>
          </a:bodyPr>
          <a:lstStyle/>
          <a:p>
            <a:r>
              <a:rPr lang="ru-RU" dirty="0" smtClean="0"/>
              <a:t>Построим карту Карно:</a:t>
            </a:r>
            <a:endParaRPr lang="ru-RU" dirty="0"/>
          </a:p>
        </p:txBody>
      </p:sp>
      <p:grpSp>
        <p:nvGrpSpPr>
          <p:cNvPr id="88" name="Группа 87"/>
          <p:cNvGrpSpPr/>
          <p:nvPr/>
        </p:nvGrpSpPr>
        <p:grpSpPr>
          <a:xfrm>
            <a:off x="2714612" y="2000240"/>
            <a:ext cx="2071702" cy="1226588"/>
            <a:chOff x="4000496" y="2857496"/>
            <a:chExt cx="2071702" cy="1226588"/>
          </a:xfrm>
        </p:grpSpPr>
        <p:cxnSp>
          <p:nvCxnSpPr>
            <p:cNvPr id="89" name="Прямая соединительная линия 88"/>
            <p:cNvCxnSpPr/>
            <p:nvPr/>
          </p:nvCxnSpPr>
          <p:spPr>
            <a:xfrm>
              <a:off x="4000496" y="3357562"/>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Прямая соединительная линия 89"/>
            <p:cNvCxnSpPr/>
            <p:nvPr/>
          </p:nvCxnSpPr>
          <p:spPr>
            <a:xfrm rot="5400000">
              <a:off x="4326729" y="3459957"/>
              <a:ext cx="1214446" cy="9524"/>
            </a:xfrm>
            <a:prstGeom prst="line">
              <a:avLst/>
            </a:prstGeom>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071934" y="3000372"/>
              <a:ext cx="790601" cy="369332"/>
            </a:xfrm>
            <a:prstGeom prst="rect">
              <a:avLst/>
            </a:prstGeom>
            <a:noFill/>
          </p:spPr>
          <p:txBody>
            <a:bodyPr wrap="none" rtlCol="0">
              <a:spAutoFit/>
            </a:bodyPr>
            <a:lstStyle/>
            <a:p>
              <a:r>
                <a:rPr lang="en-GB" dirty="0" smtClean="0"/>
                <a:t>D/Q(t)</a:t>
              </a:r>
              <a:endParaRPr lang="ru-RU" dirty="0"/>
            </a:p>
          </p:txBody>
        </p:sp>
        <p:cxnSp>
          <p:nvCxnSpPr>
            <p:cNvPr id="94" name="Прямая соединительная линия 93"/>
            <p:cNvCxnSpPr/>
            <p:nvPr/>
          </p:nvCxnSpPr>
          <p:spPr>
            <a:xfrm rot="5400000">
              <a:off x="4826795" y="3459957"/>
              <a:ext cx="1214446" cy="9524"/>
            </a:xfrm>
            <a:prstGeom prst="line">
              <a:avLst/>
            </a:prstGeom>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5000628" y="3000372"/>
              <a:ext cx="301686" cy="369332"/>
            </a:xfrm>
            <a:prstGeom prst="rect">
              <a:avLst/>
            </a:prstGeom>
            <a:noFill/>
          </p:spPr>
          <p:txBody>
            <a:bodyPr wrap="none" rtlCol="0">
              <a:spAutoFit/>
            </a:bodyPr>
            <a:lstStyle/>
            <a:p>
              <a:r>
                <a:rPr lang="en-GB" dirty="0" smtClean="0"/>
                <a:t>0</a:t>
              </a:r>
              <a:endParaRPr lang="ru-RU" dirty="0"/>
            </a:p>
          </p:txBody>
        </p:sp>
        <p:sp>
          <p:nvSpPr>
            <p:cNvPr id="97" name="TextBox 96"/>
            <p:cNvSpPr txBox="1"/>
            <p:nvPr/>
          </p:nvSpPr>
          <p:spPr>
            <a:xfrm>
              <a:off x="5484760" y="3000372"/>
              <a:ext cx="301686" cy="369332"/>
            </a:xfrm>
            <a:prstGeom prst="rect">
              <a:avLst/>
            </a:prstGeom>
            <a:noFill/>
          </p:spPr>
          <p:txBody>
            <a:bodyPr wrap="none" rtlCol="0">
              <a:spAutoFit/>
            </a:bodyPr>
            <a:lstStyle/>
            <a:p>
              <a:r>
                <a:rPr lang="en-GB" dirty="0" smtClean="0"/>
                <a:t>1</a:t>
              </a:r>
              <a:endParaRPr lang="ru-RU" dirty="0"/>
            </a:p>
          </p:txBody>
        </p:sp>
        <p:cxnSp>
          <p:nvCxnSpPr>
            <p:cNvPr id="100" name="Прямая соединительная линия 99"/>
            <p:cNvCxnSpPr/>
            <p:nvPr/>
          </p:nvCxnSpPr>
          <p:spPr>
            <a:xfrm>
              <a:off x="4000496" y="3714752"/>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Прямая соединительная линия 103"/>
            <p:cNvCxnSpPr/>
            <p:nvPr/>
          </p:nvCxnSpPr>
          <p:spPr>
            <a:xfrm>
              <a:off x="4071934" y="4071942"/>
              <a:ext cx="2000264" cy="1588"/>
            </a:xfrm>
            <a:prstGeom prst="line">
              <a:avLst/>
            </a:prstGeom>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4286248" y="3357562"/>
              <a:ext cx="354584" cy="369332"/>
            </a:xfrm>
            <a:prstGeom prst="rect">
              <a:avLst/>
            </a:prstGeom>
            <a:noFill/>
          </p:spPr>
          <p:txBody>
            <a:bodyPr wrap="none" rtlCol="0">
              <a:spAutoFit/>
            </a:bodyPr>
            <a:lstStyle/>
            <a:p>
              <a:r>
                <a:rPr lang="en-GB" dirty="0" smtClean="0"/>
                <a:t>0 </a:t>
              </a:r>
              <a:endParaRPr lang="ru-RU" dirty="0"/>
            </a:p>
          </p:txBody>
        </p:sp>
        <p:sp>
          <p:nvSpPr>
            <p:cNvPr id="109" name="TextBox 108"/>
            <p:cNvSpPr txBox="1"/>
            <p:nvPr/>
          </p:nvSpPr>
          <p:spPr>
            <a:xfrm>
              <a:off x="4286248" y="3714752"/>
              <a:ext cx="301686" cy="369332"/>
            </a:xfrm>
            <a:prstGeom prst="rect">
              <a:avLst/>
            </a:prstGeom>
            <a:noFill/>
          </p:spPr>
          <p:txBody>
            <a:bodyPr wrap="none" rtlCol="0">
              <a:spAutoFit/>
            </a:bodyPr>
            <a:lstStyle/>
            <a:p>
              <a:r>
                <a:rPr lang="en-GB" dirty="0" smtClean="0"/>
                <a:t>1</a:t>
              </a:r>
              <a:endParaRPr lang="ru-RU" dirty="0"/>
            </a:p>
          </p:txBody>
        </p:sp>
        <p:sp>
          <p:nvSpPr>
            <p:cNvPr id="125" name="TextBox 124"/>
            <p:cNvSpPr txBox="1"/>
            <p:nvPr/>
          </p:nvSpPr>
          <p:spPr>
            <a:xfrm>
              <a:off x="5500694" y="3714752"/>
              <a:ext cx="301686" cy="369332"/>
            </a:xfrm>
            <a:prstGeom prst="rect">
              <a:avLst/>
            </a:prstGeom>
            <a:noFill/>
          </p:spPr>
          <p:txBody>
            <a:bodyPr wrap="none" rtlCol="0">
              <a:spAutoFit/>
            </a:bodyPr>
            <a:lstStyle/>
            <a:p>
              <a:r>
                <a:rPr lang="en-GB" dirty="0" smtClean="0"/>
                <a:t>1</a:t>
              </a:r>
              <a:endParaRPr lang="ru-RU" dirty="0"/>
            </a:p>
          </p:txBody>
        </p:sp>
        <p:sp>
          <p:nvSpPr>
            <p:cNvPr id="132" name="TextBox 131"/>
            <p:cNvSpPr txBox="1"/>
            <p:nvPr/>
          </p:nvSpPr>
          <p:spPr>
            <a:xfrm>
              <a:off x="5072066" y="3714752"/>
              <a:ext cx="301686" cy="369332"/>
            </a:xfrm>
            <a:prstGeom prst="rect">
              <a:avLst/>
            </a:prstGeom>
            <a:noFill/>
          </p:spPr>
          <p:txBody>
            <a:bodyPr wrap="none" rtlCol="0">
              <a:spAutoFit/>
            </a:bodyPr>
            <a:lstStyle/>
            <a:p>
              <a:r>
                <a:rPr lang="en-GB" dirty="0" smtClean="0"/>
                <a:t>1</a:t>
              </a:r>
              <a:endParaRPr lang="ru-RU" dirty="0"/>
            </a:p>
          </p:txBody>
        </p:sp>
      </p:grpSp>
      <p:sp>
        <p:nvSpPr>
          <p:cNvPr id="141" name="Овал 140"/>
          <p:cNvSpPr/>
          <p:nvPr/>
        </p:nvSpPr>
        <p:spPr>
          <a:xfrm>
            <a:off x="3643306" y="2857496"/>
            <a:ext cx="928694" cy="35719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2" name="TextBox 141"/>
          <p:cNvSpPr txBox="1"/>
          <p:nvPr/>
        </p:nvSpPr>
        <p:spPr>
          <a:xfrm>
            <a:off x="5143504" y="2000240"/>
            <a:ext cx="598241" cy="369332"/>
          </a:xfrm>
          <a:prstGeom prst="rect">
            <a:avLst/>
          </a:prstGeom>
          <a:noFill/>
        </p:spPr>
        <p:txBody>
          <a:bodyPr wrap="none" rtlCol="0">
            <a:spAutoFit/>
          </a:bodyPr>
          <a:lstStyle/>
          <a:p>
            <a:r>
              <a:rPr lang="en-GB" dirty="0" smtClean="0"/>
              <a:t>Q=D</a:t>
            </a:r>
            <a:endParaRPr lang="ru-RU" dirty="0"/>
          </a:p>
        </p:txBody>
      </p:sp>
      <p:sp>
        <p:nvSpPr>
          <p:cNvPr id="143" name="TextBox 142"/>
          <p:cNvSpPr txBox="1"/>
          <p:nvPr/>
        </p:nvSpPr>
        <p:spPr>
          <a:xfrm>
            <a:off x="4929190" y="2357430"/>
            <a:ext cx="4000528" cy="923330"/>
          </a:xfrm>
          <a:prstGeom prst="rect">
            <a:avLst/>
          </a:prstGeom>
          <a:noFill/>
        </p:spPr>
        <p:txBody>
          <a:bodyPr wrap="square" rtlCol="0">
            <a:spAutoFit/>
          </a:bodyPr>
          <a:lstStyle/>
          <a:p>
            <a:r>
              <a:rPr lang="ru-RU" dirty="0" smtClean="0"/>
              <a:t>Т.е. имеем выход</a:t>
            </a:r>
            <a:r>
              <a:rPr lang="en-GB" dirty="0" smtClean="0"/>
              <a:t> Q</a:t>
            </a:r>
            <a:r>
              <a:rPr lang="ru-RU" dirty="0" smtClean="0"/>
              <a:t>, который не что иное, как </a:t>
            </a:r>
            <a:r>
              <a:rPr lang="en-GB" dirty="0" smtClean="0"/>
              <a:t>D</a:t>
            </a:r>
            <a:r>
              <a:rPr lang="ru-RU" dirty="0" smtClean="0"/>
              <a:t>, т.е. имеем обычный провод.</a:t>
            </a:r>
            <a:endParaRPr lang="ru-RU" dirty="0"/>
          </a:p>
        </p:txBody>
      </p:sp>
      <p:grpSp>
        <p:nvGrpSpPr>
          <p:cNvPr id="158" name="Группа 157"/>
          <p:cNvGrpSpPr/>
          <p:nvPr/>
        </p:nvGrpSpPr>
        <p:grpSpPr>
          <a:xfrm>
            <a:off x="6215074" y="3071810"/>
            <a:ext cx="1697480" cy="369332"/>
            <a:chOff x="5072066" y="4286256"/>
            <a:chExt cx="1697480" cy="369332"/>
          </a:xfrm>
        </p:grpSpPr>
        <p:cxnSp>
          <p:nvCxnSpPr>
            <p:cNvPr id="145" name="Прямая соединительная линия 144"/>
            <p:cNvCxnSpPr/>
            <p:nvPr/>
          </p:nvCxnSpPr>
          <p:spPr>
            <a:xfrm>
              <a:off x="5286380" y="4643446"/>
              <a:ext cx="1285884"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5072066" y="4286256"/>
              <a:ext cx="327334" cy="369332"/>
            </a:xfrm>
            <a:prstGeom prst="rect">
              <a:avLst/>
            </a:prstGeom>
            <a:noFill/>
          </p:spPr>
          <p:txBody>
            <a:bodyPr wrap="none" rtlCol="0">
              <a:spAutoFit/>
            </a:bodyPr>
            <a:lstStyle/>
            <a:p>
              <a:r>
                <a:rPr lang="en-US" dirty="0" smtClean="0"/>
                <a:t>D</a:t>
              </a:r>
              <a:endParaRPr lang="ru-RU" dirty="0"/>
            </a:p>
          </p:txBody>
        </p:sp>
        <p:sp>
          <p:nvSpPr>
            <p:cNvPr id="150" name="TextBox 149"/>
            <p:cNvSpPr txBox="1"/>
            <p:nvPr/>
          </p:nvSpPr>
          <p:spPr>
            <a:xfrm>
              <a:off x="6429388" y="4286256"/>
              <a:ext cx="340158" cy="369332"/>
            </a:xfrm>
            <a:prstGeom prst="rect">
              <a:avLst/>
            </a:prstGeom>
            <a:noFill/>
          </p:spPr>
          <p:txBody>
            <a:bodyPr wrap="none" rtlCol="0">
              <a:spAutoFit/>
            </a:bodyPr>
            <a:lstStyle/>
            <a:p>
              <a:r>
                <a:rPr lang="en-US" dirty="0" smtClean="0"/>
                <a:t>Q</a:t>
              </a:r>
              <a:endParaRPr lang="ru-RU" dirty="0"/>
            </a:p>
          </p:txBody>
        </p:sp>
      </p:grpSp>
      <p:sp>
        <p:nvSpPr>
          <p:cNvPr id="165" name="TextBox 164"/>
          <p:cNvSpPr txBox="1"/>
          <p:nvPr/>
        </p:nvSpPr>
        <p:spPr>
          <a:xfrm>
            <a:off x="357159" y="3786190"/>
            <a:ext cx="8429684" cy="646331"/>
          </a:xfrm>
          <a:prstGeom prst="rect">
            <a:avLst/>
          </a:prstGeom>
          <a:noFill/>
        </p:spPr>
        <p:txBody>
          <a:bodyPr wrap="square" rtlCol="0">
            <a:spAutoFit/>
          </a:bodyPr>
          <a:lstStyle/>
          <a:p>
            <a:pPr algn="just"/>
            <a:r>
              <a:rPr lang="kk-KZ" dirty="0" smtClean="0"/>
              <a:t>Т</a:t>
            </a:r>
            <a:r>
              <a:rPr lang="ru-RU" dirty="0" smtClean="0"/>
              <a:t>.е получается, что никакого триггера нет. Не несет смысловой нагрузки, просто выступает в качестве задержки элемента.</a:t>
            </a:r>
            <a:endParaRPr lang="ru-RU"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Box 106"/>
          <p:cNvSpPr txBox="1"/>
          <p:nvPr/>
        </p:nvSpPr>
        <p:spPr>
          <a:xfrm>
            <a:off x="428596" y="285728"/>
            <a:ext cx="8215370" cy="4247317"/>
          </a:xfrm>
          <a:prstGeom prst="rect">
            <a:avLst/>
          </a:prstGeom>
          <a:noFill/>
        </p:spPr>
        <p:txBody>
          <a:bodyPr wrap="square" rtlCol="0">
            <a:spAutoFit/>
          </a:bodyPr>
          <a:lstStyle/>
          <a:p>
            <a:r>
              <a:rPr lang="ru-RU" dirty="0" smtClean="0"/>
              <a:t>Поговорим о триггерах с динамическим управлением.</a:t>
            </a:r>
          </a:p>
          <a:p>
            <a:pPr algn="just"/>
            <a:r>
              <a:rPr lang="ru-RU" dirty="0" smtClean="0"/>
              <a:t>В первой лекции по триггерам мы рассматривали  классификацию триггеров и сказали, что триггеры бывают: асинхронные и синхронные, синхронные делятся на: одноступенчатые, двухступенчатые и триггеры с динамическим управлением.</a:t>
            </a:r>
          </a:p>
          <a:p>
            <a:pPr algn="just"/>
            <a:endParaRPr lang="ru-RU" dirty="0" smtClean="0"/>
          </a:p>
          <a:p>
            <a:pPr algn="just"/>
            <a:r>
              <a:rPr lang="ru-RU" dirty="0" smtClean="0"/>
              <a:t>Давайте сразу договоримся о том, что триггеры с динамическим управлением будем называть просто </a:t>
            </a:r>
            <a:r>
              <a:rPr lang="ru-RU" u="sng" dirty="0" smtClean="0"/>
              <a:t>динамическими триггерами</a:t>
            </a:r>
            <a:r>
              <a:rPr lang="ru-RU" dirty="0" smtClean="0"/>
              <a:t>.</a:t>
            </a:r>
          </a:p>
          <a:p>
            <a:pPr algn="just"/>
            <a:endParaRPr lang="ru-RU" dirty="0" smtClean="0"/>
          </a:p>
          <a:p>
            <a:pPr algn="just"/>
            <a:r>
              <a:rPr lang="ru-RU" dirty="0" smtClean="0"/>
              <a:t>В современной схемотехнике уже двухтактные триггера не используют, а используют динамические триггера. Это связано с тем, что двухступенчатые триггера больше по объему, в них используется больше элементов. И в </a:t>
            </a:r>
            <a:r>
              <a:rPr lang="ru-RU" dirty="0" err="1" smtClean="0"/>
              <a:t>ПЛИСах</a:t>
            </a:r>
            <a:r>
              <a:rPr lang="ru-RU" dirty="0" smtClean="0"/>
              <a:t> за основу взят именно </a:t>
            </a:r>
            <a:r>
              <a:rPr lang="en-GB" dirty="0" smtClean="0"/>
              <a:t>D – </a:t>
            </a:r>
            <a:r>
              <a:rPr lang="ru-RU" dirty="0" smtClean="0"/>
              <a:t>триггер. Т.е. не как в двухступенчатых триггерах – </a:t>
            </a:r>
            <a:r>
              <a:rPr lang="en-GB" dirty="0" smtClean="0"/>
              <a:t>RS</a:t>
            </a:r>
            <a:r>
              <a:rPr lang="ru-RU" dirty="0" smtClean="0"/>
              <a:t> – триггер, а </a:t>
            </a:r>
            <a:r>
              <a:rPr lang="en-GB" dirty="0" smtClean="0"/>
              <a:t>D</a:t>
            </a:r>
            <a:r>
              <a:rPr lang="ru-RU" dirty="0" smtClean="0"/>
              <a:t> – триггер. Т.е. все другие триггера строятся на базе </a:t>
            </a:r>
            <a:r>
              <a:rPr lang="en-GB" dirty="0" smtClean="0"/>
              <a:t>D – </a:t>
            </a:r>
            <a:r>
              <a:rPr lang="ru-RU" dirty="0" smtClean="0"/>
              <a:t>триггера. </a:t>
            </a:r>
          </a:p>
          <a:p>
            <a:pPr algn="just"/>
            <a:endParaRPr lang="ru-RU" dirty="0" smtClean="0"/>
          </a:p>
          <a:p>
            <a:pPr algn="just"/>
            <a:r>
              <a:rPr lang="ru-RU" dirty="0" smtClean="0"/>
              <a:t>На схемах динамические триггера обозначаются следующим образом:</a:t>
            </a:r>
            <a:endParaRPr lang="ru-RU" dirty="0"/>
          </a:p>
        </p:txBody>
      </p:sp>
      <p:sp>
        <p:nvSpPr>
          <p:cNvPr id="109" name="TextBox 108"/>
          <p:cNvSpPr txBox="1"/>
          <p:nvPr/>
        </p:nvSpPr>
        <p:spPr>
          <a:xfrm>
            <a:off x="2857488" y="4500570"/>
            <a:ext cx="5857916" cy="1754326"/>
          </a:xfrm>
          <a:prstGeom prst="rect">
            <a:avLst/>
          </a:prstGeom>
          <a:noFill/>
        </p:spPr>
        <p:txBody>
          <a:bodyPr wrap="square" rtlCol="0">
            <a:spAutoFit/>
          </a:bodyPr>
          <a:lstStyle/>
          <a:p>
            <a:pPr algn="just"/>
            <a:r>
              <a:rPr lang="ru-RU" dirty="0" smtClean="0"/>
              <a:t>В основе лежит </a:t>
            </a:r>
            <a:r>
              <a:rPr lang="en-GB" dirty="0" smtClean="0"/>
              <a:t>D</a:t>
            </a:r>
            <a:r>
              <a:rPr lang="ru-RU" dirty="0" smtClean="0"/>
              <a:t> – триггер (хотя может быть и любой другой), но используют </a:t>
            </a:r>
            <a:r>
              <a:rPr lang="en-GB" dirty="0" smtClean="0"/>
              <a:t>D</a:t>
            </a:r>
            <a:r>
              <a:rPr lang="ru-RU" dirty="0" smtClean="0"/>
              <a:t> – триггер, т.к. у него проще схема.</a:t>
            </a:r>
            <a:endParaRPr lang="en-GB" dirty="0" smtClean="0"/>
          </a:p>
          <a:p>
            <a:pPr algn="just"/>
            <a:r>
              <a:rPr lang="en-GB" dirty="0" smtClean="0"/>
              <a:t>“/”</a:t>
            </a:r>
            <a:r>
              <a:rPr lang="ru-RU" dirty="0" smtClean="0"/>
              <a:t> у входа С символизирует нарастающий фронт</a:t>
            </a:r>
          </a:p>
          <a:p>
            <a:pPr algn="just"/>
            <a:r>
              <a:rPr lang="ru-RU" dirty="0" smtClean="0"/>
              <a:t>Т – одинарный триггер</a:t>
            </a:r>
          </a:p>
          <a:p>
            <a:pPr algn="just"/>
            <a:r>
              <a:rPr lang="ru-RU" dirty="0" smtClean="0"/>
              <a:t>На С подаем тактовый вход в виде </a:t>
            </a:r>
            <a:r>
              <a:rPr lang="ru-RU" dirty="0" err="1" smtClean="0"/>
              <a:t>миандры</a:t>
            </a:r>
            <a:endParaRPr lang="ru-RU" dirty="0"/>
          </a:p>
        </p:txBody>
      </p:sp>
      <p:grpSp>
        <p:nvGrpSpPr>
          <p:cNvPr id="147" name="Группа 146"/>
          <p:cNvGrpSpPr/>
          <p:nvPr/>
        </p:nvGrpSpPr>
        <p:grpSpPr>
          <a:xfrm>
            <a:off x="571472" y="4643446"/>
            <a:ext cx="2054670" cy="1071570"/>
            <a:chOff x="928662" y="4857760"/>
            <a:chExt cx="2054670" cy="1071570"/>
          </a:xfrm>
        </p:grpSpPr>
        <p:sp>
          <p:nvSpPr>
            <p:cNvPr id="115" name="Прямоугольник 114"/>
            <p:cNvSpPr/>
            <p:nvPr/>
          </p:nvSpPr>
          <p:spPr>
            <a:xfrm>
              <a:off x="1500166" y="4857760"/>
              <a:ext cx="857256" cy="10715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8" name="TextBox 117"/>
            <p:cNvSpPr txBox="1"/>
            <p:nvPr/>
          </p:nvSpPr>
          <p:spPr>
            <a:xfrm>
              <a:off x="1500166" y="4857760"/>
              <a:ext cx="327334" cy="369332"/>
            </a:xfrm>
            <a:prstGeom prst="rect">
              <a:avLst/>
            </a:prstGeom>
            <a:noFill/>
          </p:spPr>
          <p:txBody>
            <a:bodyPr wrap="none" rtlCol="0">
              <a:spAutoFit/>
            </a:bodyPr>
            <a:lstStyle/>
            <a:p>
              <a:r>
                <a:rPr lang="en-GB" dirty="0" smtClean="0"/>
                <a:t>D</a:t>
              </a:r>
              <a:endParaRPr lang="ru-RU" dirty="0"/>
            </a:p>
          </p:txBody>
        </p:sp>
        <p:sp>
          <p:nvSpPr>
            <p:cNvPr id="119" name="TextBox 118"/>
            <p:cNvSpPr txBox="1"/>
            <p:nvPr/>
          </p:nvSpPr>
          <p:spPr>
            <a:xfrm>
              <a:off x="1500166" y="5214950"/>
              <a:ext cx="308098" cy="369332"/>
            </a:xfrm>
            <a:prstGeom prst="rect">
              <a:avLst/>
            </a:prstGeom>
            <a:noFill/>
          </p:spPr>
          <p:txBody>
            <a:bodyPr wrap="none" rtlCol="0">
              <a:spAutoFit/>
            </a:bodyPr>
            <a:lstStyle/>
            <a:p>
              <a:r>
                <a:rPr lang="en-GB" dirty="0" smtClean="0"/>
                <a:t>C</a:t>
              </a:r>
              <a:endParaRPr lang="ru-RU" dirty="0"/>
            </a:p>
          </p:txBody>
        </p:sp>
        <p:cxnSp>
          <p:nvCxnSpPr>
            <p:cNvPr id="122" name="Прямая соединительная линия 121"/>
            <p:cNvCxnSpPr/>
            <p:nvPr/>
          </p:nvCxnSpPr>
          <p:spPr>
            <a:xfrm rot="5400000">
              <a:off x="1250927" y="5392751"/>
              <a:ext cx="107157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Прямая соединительная линия 135"/>
            <p:cNvCxnSpPr/>
            <p:nvPr/>
          </p:nvCxnSpPr>
          <p:spPr>
            <a:xfrm>
              <a:off x="1214414" y="5072074"/>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Прямая соединительная линия 136"/>
            <p:cNvCxnSpPr/>
            <p:nvPr/>
          </p:nvCxnSpPr>
          <p:spPr>
            <a:xfrm>
              <a:off x="1214414" y="5357826"/>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Прямая соединительная линия 137"/>
            <p:cNvCxnSpPr/>
            <p:nvPr/>
          </p:nvCxnSpPr>
          <p:spPr>
            <a:xfrm rot="5400000" flipH="1" flipV="1">
              <a:off x="1357290" y="5286388"/>
              <a:ext cx="214314" cy="214314"/>
            </a:xfrm>
            <a:prstGeom prst="line">
              <a:avLst/>
            </a:prstGeom>
          </p:spPr>
          <p:style>
            <a:lnRef idx="1">
              <a:schemeClr val="accent1"/>
            </a:lnRef>
            <a:fillRef idx="0">
              <a:schemeClr val="accent1"/>
            </a:fillRef>
            <a:effectRef idx="0">
              <a:schemeClr val="accent1"/>
            </a:effectRef>
            <a:fontRef idx="minor">
              <a:schemeClr val="tx1"/>
            </a:fontRef>
          </p:style>
        </p:cxnSp>
        <p:sp>
          <p:nvSpPr>
            <p:cNvPr id="141" name="TextBox 140"/>
            <p:cNvSpPr txBox="1"/>
            <p:nvPr/>
          </p:nvSpPr>
          <p:spPr>
            <a:xfrm>
              <a:off x="928662" y="4857760"/>
              <a:ext cx="327334" cy="369332"/>
            </a:xfrm>
            <a:prstGeom prst="rect">
              <a:avLst/>
            </a:prstGeom>
            <a:noFill/>
          </p:spPr>
          <p:txBody>
            <a:bodyPr wrap="none" rtlCol="0">
              <a:spAutoFit/>
            </a:bodyPr>
            <a:lstStyle/>
            <a:p>
              <a:r>
                <a:rPr lang="en-GB" dirty="0" smtClean="0"/>
                <a:t>D</a:t>
              </a:r>
              <a:endParaRPr lang="ru-RU" dirty="0"/>
            </a:p>
          </p:txBody>
        </p:sp>
        <p:sp>
          <p:nvSpPr>
            <p:cNvPr id="142" name="TextBox 141"/>
            <p:cNvSpPr txBox="1"/>
            <p:nvPr/>
          </p:nvSpPr>
          <p:spPr>
            <a:xfrm>
              <a:off x="928662" y="5214950"/>
              <a:ext cx="308098" cy="369332"/>
            </a:xfrm>
            <a:prstGeom prst="rect">
              <a:avLst/>
            </a:prstGeom>
            <a:noFill/>
          </p:spPr>
          <p:txBody>
            <a:bodyPr wrap="none" rtlCol="0">
              <a:spAutoFit/>
            </a:bodyPr>
            <a:lstStyle/>
            <a:p>
              <a:r>
                <a:rPr lang="en-GB" dirty="0" smtClean="0"/>
                <a:t>C</a:t>
              </a:r>
              <a:endParaRPr lang="ru-RU" dirty="0"/>
            </a:p>
          </p:txBody>
        </p:sp>
        <p:cxnSp>
          <p:nvCxnSpPr>
            <p:cNvPr id="143" name="Прямая соединительная линия 142"/>
            <p:cNvCxnSpPr/>
            <p:nvPr/>
          </p:nvCxnSpPr>
          <p:spPr>
            <a:xfrm>
              <a:off x="2357422" y="5072074"/>
              <a:ext cx="28575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4" name="TextBox 143"/>
            <p:cNvSpPr txBox="1"/>
            <p:nvPr/>
          </p:nvSpPr>
          <p:spPr>
            <a:xfrm>
              <a:off x="2000232" y="4929198"/>
              <a:ext cx="340158" cy="369332"/>
            </a:xfrm>
            <a:prstGeom prst="rect">
              <a:avLst/>
            </a:prstGeom>
            <a:noFill/>
          </p:spPr>
          <p:txBody>
            <a:bodyPr wrap="none" rtlCol="0">
              <a:spAutoFit/>
            </a:bodyPr>
            <a:lstStyle/>
            <a:p>
              <a:r>
                <a:rPr lang="en-GB" dirty="0" smtClean="0"/>
                <a:t>Q</a:t>
              </a:r>
              <a:endParaRPr lang="ru-RU" dirty="0"/>
            </a:p>
          </p:txBody>
        </p:sp>
        <p:sp>
          <p:nvSpPr>
            <p:cNvPr id="146" name="TextBox 145"/>
            <p:cNvSpPr txBox="1"/>
            <p:nvPr/>
          </p:nvSpPr>
          <p:spPr>
            <a:xfrm>
              <a:off x="2643174" y="4929198"/>
              <a:ext cx="340158" cy="369332"/>
            </a:xfrm>
            <a:prstGeom prst="rect">
              <a:avLst/>
            </a:prstGeom>
            <a:noFill/>
          </p:spPr>
          <p:txBody>
            <a:bodyPr wrap="none" rtlCol="0">
              <a:spAutoFit/>
            </a:bodyPr>
            <a:lstStyle/>
            <a:p>
              <a:r>
                <a:rPr lang="en-GB" dirty="0" smtClean="0"/>
                <a:t>Q</a:t>
              </a:r>
              <a:endParaRPr lang="ru-RU" dirty="0"/>
            </a:p>
          </p:txBody>
        </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 name="Группа 138"/>
          <p:cNvGrpSpPr/>
          <p:nvPr/>
        </p:nvGrpSpPr>
        <p:grpSpPr>
          <a:xfrm>
            <a:off x="928662" y="642918"/>
            <a:ext cx="4071966" cy="2083843"/>
            <a:chOff x="928662" y="642918"/>
            <a:chExt cx="4071966" cy="2083843"/>
          </a:xfrm>
        </p:grpSpPr>
        <p:grpSp>
          <p:nvGrpSpPr>
            <p:cNvPr id="32" name="Группа 1"/>
            <p:cNvGrpSpPr/>
            <p:nvPr/>
          </p:nvGrpSpPr>
          <p:grpSpPr>
            <a:xfrm>
              <a:off x="928662" y="642918"/>
              <a:ext cx="4071966" cy="2083843"/>
              <a:chOff x="928662" y="928671"/>
              <a:chExt cx="4071966" cy="2083843"/>
            </a:xfrm>
          </p:grpSpPr>
          <p:sp>
            <p:nvSpPr>
              <p:cNvPr id="34" name="TextBox 2"/>
              <p:cNvSpPr txBox="1"/>
              <p:nvPr/>
            </p:nvSpPr>
            <p:spPr>
              <a:xfrm>
                <a:off x="928662" y="2643182"/>
                <a:ext cx="340158" cy="369332"/>
              </a:xfrm>
              <a:prstGeom prst="rect">
                <a:avLst/>
              </a:prstGeom>
              <a:noFill/>
            </p:spPr>
            <p:txBody>
              <a:bodyPr wrap="none" rtlCol="0">
                <a:spAutoFit/>
              </a:bodyPr>
              <a:lstStyle/>
              <a:p>
                <a:r>
                  <a:rPr lang="en-GB" dirty="0" smtClean="0"/>
                  <a:t>Q</a:t>
                </a:r>
                <a:endParaRPr lang="ru-RU" dirty="0"/>
              </a:p>
            </p:txBody>
          </p:sp>
          <p:sp>
            <p:nvSpPr>
              <p:cNvPr id="35" name="TextBox 34"/>
              <p:cNvSpPr txBox="1"/>
              <p:nvPr/>
            </p:nvSpPr>
            <p:spPr>
              <a:xfrm>
                <a:off x="928662" y="1500173"/>
                <a:ext cx="308098" cy="369332"/>
              </a:xfrm>
              <a:prstGeom prst="rect">
                <a:avLst/>
              </a:prstGeom>
              <a:noFill/>
            </p:spPr>
            <p:txBody>
              <a:bodyPr wrap="none" rtlCol="0">
                <a:spAutoFit/>
              </a:bodyPr>
              <a:lstStyle/>
              <a:p>
                <a:r>
                  <a:rPr lang="en-GB" dirty="0" smtClean="0"/>
                  <a:t>C</a:t>
                </a:r>
                <a:endParaRPr lang="ru-RU" dirty="0"/>
              </a:p>
            </p:txBody>
          </p:sp>
          <p:cxnSp>
            <p:nvCxnSpPr>
              <p:cNvPr id="37" name="Прямая соединительная линия 36"/>
              <p:cNvCxnSpPr/>
              <p:nvPr/>
            </p:nvCxnSpPr>
            <p:spPr>
              <a:xfrm rot="5400000">
                <a:off x="1465240" y="1964521"/>
                <a:ext cx="1785161" cy="795"/>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45" name="Группа 163"/>
              <p:cNvGrpSpPr/>
              <p:nvPr/>
            </p:nvGrpSpPr>
            <p:grpSpPr>
              <a:xfrm>
                <a:off x="1268820" y="928671"/>
                <a:ext cx="3731808" cy="1899177"/>
                <a:chOff x="2340390" y="4000506"/>
                <a:chExt cx="3731808" cy="1899177"/>
              </a:xfrm>
            </p:grpSpPr>
            <p:cxnSp>
              <p:nvCxnSpPr>
                <p:cNvPr id="58" name="Прямая со стрелкой 57"/>
                <p:cNvCxnSpPr>
                  <a:stCxn id="34" idx="3"/>
                </p:cNvCxnSpPr>
                <p:nvPr/>
              </p:nvCxnSpPr>
              <p:spPr>
                <a:xfrm flipV="1">
                  <a:off x="2340390" y="4000506"/>
                  <a:ext cx="17694" cy="18991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a:off x="2357422" y="5286388"/>
                  <a:ext cx="3714776"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a:off x="2357422" y="4714884"/>
                  <a:ext cx="3714776"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Прямая соединительная линия 61"/>
                <p:cNvCxnSpPr/>
                <p:nvPr/>
              </p:nvCxnSpPr>
              <p:spPr>
                <a:xfrm>
                  <a:off x="2357422" y="4714884"/>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p:cNvCxnSpPr/>
                <p:nvPr/>
              </p:nvCxnSpPr>
              <p:spPr>
                <a:xfrm rot="5400000">
                  <a:off x="367981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p:nvCxnSpPr>
              <p:spPr>
                <a:xfrm rot="5400000">
                  <a:off x="3322629" y="4606933"/>
                  <a:ext cx="214314"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p:nvPr/>
              </p:nvCxnSpPr>
              <p:spPr>
                <a:xfrm rot="5400000">
                  <a:off x="296543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rot="5400000">
                  <a:off x="260824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p:nvPr/>
              </p:nvCxnSpPr>
              <p:spPr>
                <a:xfrm>
                  <a:off x="2714612" y="4500570"/>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a:off x="3071802" y="4714884"/>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p:nvPr/>
              </p:nvCxnSpPr>
              <p:spPr>
                <a:xfrm>
                  <a:off x="3428992" y="4500570"/>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a:off x="3786182" y="4714884"/>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Прямая соединительная линия 70"/>
                <p:cNvCxnSpPr/>
                <p:nvPr/>
              </p:nvCxnSpPr>
              <p:spPr>
                <a:xfrm rot="5400000">
                  <a:off x="403700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Прямая соединительная линия 71"/>
                <p:cNvCxnSpPr/>
                <p:nvPr/>
              </p:nvCxnSpPr>
              <p:spPr>
                <a:xfrm rot="5400000">
                  <a:off x="546576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Прямая соединительная линия 72"/>
                <p:cNvCxnSpPr/>
                <p:nvPr/>
              </p:nvCxnSpPr>
              <p:spPr>
                <a:xfrm rot="5400000">
                  <a:off x="582295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Прямая соединительная линия 73"/>
                <p:cNvCxnSpPr/>
                <p:nvPr/>
              </p:nvCxnSpPr>
              <p:spPr>
                <a:xfrm rot="5400000">
                  <a:off x="510857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Прямая соединительная линия 74"/>
                <p:cNvCxnSpPr/>
                <p:nvPr/>
              </p:nvCxnSpPr>
              <p:spPr>
                <a:xfrm rot="5400000">
                  <a:off x="439419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Прямая соединительная линия 75"/>
                <p:cNvCxnSpPr/>
                <p:nvPr/>
              </p:nvCxnSpPr>
              <p:spPr>
                <a:xfrm rot="5400000">
                  <a:off x="4751389" y="460693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p:cNvCxnSpPr/>
                <p:nvPr/>
              </p:nvCxnSpPr>
              <p:spPr>
                <a:xfrm>
                  <a:off x="4143372" y="4500570"/>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Прямая соединительная линия 77"/>
                <p:cNvCxnSpPr/>
                <p:nvPr/>
              </p:nvCxnSpPr>
              <p:spPr>
                <a:xfrm>
                  <a:off x="4500562" y="4714884"/>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Прямая соединительная линия 78"/>
                <p:cNvCxnSpPr/>
                <p:nvPr/>
              </p:nvCxnSpPr>
              <p:spPr>
                <a:xfrm>
                  <a:off x="4857752" y="4500570"/>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79"/>
                <p:cNvCxnSpPr/>
                <p:nvPr/>
              </p:nvCxnSpPr>
              <p:spPr>
                <a:xfrm>
                  <a:off x="5214942" y="4714884"/>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p:cNvCxnSpPr/>
                <p:nvPr/>
              </p:nvCxnSpPr>
              <p:spPr>
                <a:xfrm>
                  <a:off x="5572132" y="4500570"/>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Прямая соединительная линия 97"/>
                <p:cNvCxnSpPr/>
                <p:nvPr/>
              </p:nvCxnSpPr>
              <p:spPr>
                <a:xfrm>
                  <a:off x="2357422" y="5284802"/>
                  <a:ext cx="78581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Прямая соединительная линия 98"/>
                <p:cNvCxnSpPr/>
                <p:nvPr/>
              </p:nvCxnSpPr>
              <p:spPr>
                <a:xfrm rot="5400000">
                  <a:off x="3036877" y="5178439"/>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Прямая соединительная линия 99"/>
                <p:cNvCxnSpPr/>
                <p:nvPr/>
              </p:nvCxnSpPr>
              <p:spPr>
                <a:xfrm>
                  <a:off x="3500430" y="5286390"/>
                  <a:ext cx="228601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Прямая соединительная линия 100"/>
                <p:cNvCxnSpPr/>
                <p:nvPr/>
              </p:nvCxnSpPr>
              <p:spPr>
                <a:xfrm>
                  <a:off x="5715008" y="5857894"/>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Прямая соединительная линия 103"/>
                <p:cNvCxnSpPr/>
                <p:nvPr/>
              </p:nvCxnSpPr>
              <p:spPr>
                <a:xfrm>
                  <a:off x="2357422" y="5856306"/>
                  <a:ext cx="78581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p:cNvCxnSpPr/>
                <p:nvPr/>
              </p:nvCxnSpPr>
              <p:spPr>
                <a:xfrm rot="5400000">
                  <a:off x="3036877" y="574994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TextBox 15"/>
              <p:cNvSpPr txBox="1"/>
              <p:nvPr/>
            </p:nvSpPr>
            <p:spPr>
              <a:xfrm>
                <a:off x="928662" y="2071678"/>
                <a:ext cx="327334" cy="369332"/>
              </a:xfrm>
              <a:prstGeom prst="rect">
                <a:avLst/>
              </a:prstGeom>
              <a:noFill/>
            </p:spPr>
            <p:txBody>
              <a:bodyPr wrap="none" rtlCol="0">
                <a:spAutoFit/>
              </a:bodyPr>
              <a:lstStyle/>
              <a:p>
                <a:r>
                  <a:rPr lang="en-GB" dirty="0" smtClean="0"/>
                  <a:t>D</a:t>
                </a:r>
                <a:endParaRPr lang="ru-RU" dirty="0"/>
              </a:p>
            </p:txBody>
          </p:sp>
          <p:cxnSp>
            <p:nvCxnSpPr>
              <p:cNvPr id="48" name="Прямая соединительная линия 47"/>
              <p:cNvCxnSpPr/>
              <p:nvPr/>
            </p:nvCxnSpPr>
            <p:spPr>
              <a:xfrm>
                <a:off x="3929058" y="2571745"/>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a:off x="3214678" y="2786059"/>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rot="5400000">
                <a:off x="4537075" y="2678108"/>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rot="5400000">
                <a:off x="3822695" y="2678108"/>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a:off x="2071670" y="2571745"/>
                <a:ext cx="114300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2143108" y="642918"/>
              <a:ext cx="2214068" cy="369332"/>
            </a:xfrm>
            <a:prstGeom prst="rect">
              <a:avLst/>
            </a:prstGeom>
            <a:noFill/>
          </p:spPr>
          <p:txBody>
            <a:bodyPr wrap="none" rtlCol="0">
              <a:spAutoFit/>
            </a:bodyPr>
            <a:lstStyle/>
            <a:p>
              <a:r>
                <a:rPr lang="ru-RU" dirty="0" smtClean="0"/>
                <a:t>Нарастающий фронт</a:t>
              </a:r>
              <a:endParaRPr lang="ru-RU" dirty="0"/>
            </a:p>
          </p:txBody>
        </p:sp>
        <p:cxnSp>
          <p:nvCxnSpPr>
            <p:cNvPr id="109" name="Прямая соединительная линия 108"/>
            <p:cNvCxnSpPr/>
            <p:nvPr/>
          </p:nvCxnSpPr>
          <p:spPr>
            <a:xfrm rot="5400000">
              <a:off x="2251059" y="1820851"/>
              <a:ext cx="164307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0" name="Прямая соединительная линия 109"/>
            <p:cNvCxnSpPr/>
            <p:nvPr/>
          </p:nvCxnSpPr>
          <p:spPr>
            <a:xfrm rot="5400000">
              <a:off x="2965439" y="1820851"/>
              <a:ext cx="164307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1" name="Прямая соединительная линия 110"/>
            <p:cNvCxnSpPr/>
            <p:nvPr/>
          </p:nvCxnSpPr>
          <p:spPr>
            <a:xfrm rot="5400000">
              <a:off x="3643306" y="1785926"/>
              <a:ext cx="1714512"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4" name="Прямая соединительная линия 113"/>
            <p:cNvCxnSpPr/>
            <p:nvPr/>
          </p:nvCxnSpPr>
          <p:spPr>
            <a:xfrm rot="5400000">
              <a:off x="2322497" y="182085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Прямая соединительная линия 114"/>
            <p:cNvCxnSpPr/>
            <p:nvPr/>
          </p:nvCxnSpPr>
          <p:spPr>
            <a:xfrm rot="10800000">
              <a:off x="2071670" y="1714488"/>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Прямая соединительная линия 119"/>
            <p:cNvCxnSpPr/>
            <p:nvPr/>
          </p:nvCxnSpPr>
          <p:spPr>
            <a:xfrm rot="5400000">
              <a:off x="3108315" y="2392355"/>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Прямая соединительная линия 129"/>
            <p:cNvCxnSpPr/>
            <p:nvPr/>
          </p:nvCxnSpPr>
          <p:spPr>
            <a:xfrm rot="5400000">
              <a:off x="3107521"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Прямая соединительная линия 130"/>
            <p:cNvCxnSpPr/>
            <p:nvPr/>
          </p:nvCxnSpPr>
          <p:spPr>
            <a:xfrm rot="5400000">
              <a:off x="3178959"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Прямая соединительная линия 131"/>
            <p:cNvCxnSpPr/>
            <p:nvPr/>
          </p:nvCxnSpPr>
          <p:spPr>
            <a:xfrm rot="5400000">
              <a:off x="3259921"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Прямая соединительная линия 132"/>
            <p:cNvCxnSpPr/>
            <p:nvPr/>
          </p:nvCxnSpPr>
          <p:spPr>
            <a:xfrm rot="5400000">
              <a:off x="3321835"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Прямая соединительная линия 133"/>
            <p:cNvCxnSpPr/>
            <p:nvPr/>
          </p:nvCxnSpPr>
          <p:spPr>
            <a:xfrm rot="5400000">
              <a:off x="3393273"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Прямая соединительная линия 134"/>
            <p:cNvCxnSpPr/>
            <p:nvPr/>
          </p:nvCxnSpPr>
          <p:spPr>
            <a:xfrm rot="5400000">
              <a:off x="3464711"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Прямая соединительная линия 135"/>
            <p:cNvCxnSpPr/>
            <p:nvPr/>
          </p:nvCxnSpPr>
          <p:spPr>
            <a:xfrm rot="5400000">
              <a:off x="3536149"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Прямая соединительная линия 136"/>
            <p:cNvCxnSpPr/>
            <p:nvPr/>
          </p:nvCxnSpPr>
          <p:spPr>
            <a:xfrm rot="5400000">
              <a:off x="3607587"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Прямая соединительная линия 137"/>
            <p:cNvCxnSpPr/>
            <p:nvPr/>
          </p:nvCxnSpPr>
          <p:spPr>
            <a:xfrm rot="5400000">
              <a:off x="3679025" y="1750207"/>
              <a:ext cx="142876" cy="71438"/>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0" name="TextBox 139"/>
          <p:cNvSpPr txBox="1"/>
          <p:nvPr/>
        </p:nvSpPr>
        <p:spPr>
          <a:xfrm>
            <a:off x="500034" y="2857496"/>
            <a:ext cx="8286808" cy="3416320"/>
          </a:xfrm>
          <a:prstGeom prst="rect">
            <a:avLst/>
          </a:prstGeom>
          <a:noFill/>
        </p:spPr>
        <p:txBody>
          <a:bodyPr wrap="square" rtlCol="0">
            <a:spAutoFit/>
          </a:bodyPr>
          <a:lstStyle/>
          <a:p>
            <a:r>
              <a:rPr lang="ru-RU" dirty="0" smtClean="0"/>
              <a:t>На вход </a:t>
            </a:r>
            <a:r>
              <a:rPr lang="en-US" dirty="0" smtClean="0"/>
              <a:t>D</a:t>
            </a:r>
            <a:r>
              <a:rPr lang="ru-RU" dirty="0" smtClean="0"/>
              <a:t> подаются данные</a:t>
            </a:r>
          </a:p>
          <a:p>
            <a:r>
              <a:rPr lang="ru-RU" dirty="0" smtClean="0"/>
              <a:t>Предположим сначала, что подается «0», т.о. </a:t>
            </a:r>
            <a:r>
              <a:rPr lang="en-GB" dirty="0" smtClean="0"/>
              <a:t>Q=</a:t>
            </a:r>
            <a:r>
              <a:rPr lang="ru-RU" dirty="0" smtClean="0"/>
              <a:t>«0»</a:t>
            </a:r>
          </a:p>
          <a:p>
            <a:pPr algn="just"/>
            <a:r>
              <a:rPr lang="en-GB" dirty="0" smtClean="0"/>
              <a:t>D</a:t>
            </a:r>
            <a:r>
              <a:rPr lang="en-US" dirty="0" smtClean="0"/>
              <a:t> – </a:t>
            </a:r>
            <a:r>
              <a:rPr lang="kk-KZ" dirty="0" smtClean="0"/>
              <a:t>триггер работает </a:t>
            </a:r>
            <a:r>
              <a:rPr lang="ru-RU" dirty="0" smtClean="0"/>
              <a:t>не по уровням, как 2-х ступенчатый, а по фронту. В нашем случае триггер работает по нарастающему фронту (/), т.е. имеет нарастающий фронт перехода от «0» к «1». И триггер запоминает то состояние, что было на входе (именно в момент нарастающего фронта).</a:t>
            </a:r>
          </a:p>
          <a:p>
            <a:pPr algn="just"/>
            <a:r>
              <a:rPr lang="ru-RU" dirty="0" smtClean="0"/>
              <a:t>Т.е. можно сигнал </a:t>
            </a:r>
            <a:r>
              <a:rPr lang="en-GB" dirty="0" smtClean="0"/>
              <a:t>D (D=</a:t>
            </a:r>
            <a:r>
              <a:rPr lang="ru-RU" dirty="0" smtClean="0"/>
              <a:t>«1»</a:t>
            </a:r>
            <a:r>
              <a:rPr lang="en-GB" dirty="0" smtClean="0"/>
              <a:t>)</a:t>
            </a:r>
            <a:r>
              <a:rPr lang="ru-RU" dirty="0" smtClean="0"/>
              <a:t> выставить на диаграмме немного заранее и чуть позже снять. Т.е. на нарастающем фронте совмещены 2 функции: запоминание и выдача этого состояния. Далее, если будет «0», то и триггер со своей задержкой выставляет «0». Главное то, что будет в момент нарастающего фронта. Если была «1», то и триггер переключится в «1» и будет так держаться до следующего фронта. И далее, если будет «0», то триггер переключится в «0».</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extBox 84"/>
          <p:cNvSpPr txBox="1"/>
          <p:nvPr/>
        </p:nvSpPr>
        <p:spPr>
          <a:xfrm>
            <a:off x="357158" y="214290"/>
            <a:ext cx="2689006" cy="369332"/>
          </a:xfrm>
          <a:prstGeom prst="rect">
            <a:avLst/>
          </a:prstGeom>
          <a:noFill/>
        </p:spPr>
        <p:txBody>
          <a:bodyPr wrap="none" rtlCol="0">
            <a:spAutoFit/>
          </a:bodyPr>
          <a:lstStyle/>
          <a:p>
            <a:r>
              <a:rPr lang="ru-RU" dirty="0" smtClean="0"/>
              <a:t>Рассмотрим такую схему:</a:t>
            </a:r>
            <a:endParaRPr lang="ru-RU" dirty="0"/>
          </a:p>
        </p:txBody>
      </p:sp>
      <p:sp>
        <p:nvSpPr>
          <p:cNvPr id="86" name="TextBox 85"/>
          <p:cNvSpPr txBox="1"/>
          <p:nvPr/>
        </p:nvSpPr>
        <p:spPr>
          <a:xfrm>
            <a:off x="357158" y="500042"/>
            <a:ext cx="7626318" cy="369332"/>
          </a:xfrm>
          <a:prstGeom prst="rect">
            <a:avLst/>
          </a:prstGeom>
          <a:noFill/>
        </p:spPr>
        <p:txBody>
          <a:bodyPr wrap="none" rtlCol="0">
            <a:spAutoFit/>
          </a:bodyPr>
          <a:lstStyle/>
          <a:p>
            <a:r>
              <a:rPr lang="ru-RU" dirty="0" smtClean="0"/>
              <a:t>Имеем динамический триггер, который подключен к следующему триггеру.</a:t>
            </a:r>
            <a:endParaRPr lang="ru-RU" dirty="0"/>
          </a:p>
        </p:txBody>
      </p:sp>
      <p:grpSp>
        <p:nvGrpSpPr>
          <p:cNvPr id="146" name="Группа 145"/>
          <p:cNvGrpSpPr/>
          <p:nvPr/>
        </p:nvGrpSpPr>
        <p:grpSpPr>
          <a:xfrm>
            <a:off x="142844" y="1071546"/>
            <a:ext cx="3503362" cy="2143140"/>
            <a:chOff x="642910" y="928670"/>
            <a:chExt cx="3503362" cy="2143140"/>
          </a:xfrm>
        </p:grpSpPr>
        <p:grpSp>
          <p:nvGrpSpPr>
            <p:cNvPr id="142" name="Группа 141"/>
            <p:cNvGrpSpPr/>
            <p:nvPr/>
          </p:nvGrpSpPr>
          <p:grpSpPr>
            <a:xfrm>
              <a:off x="642910" y="1214422"/>
              <a:ext cx="3503362" cy="1857388"/>
              <a:chOff x="1142976" y="2571744"/>
              <a:chExt cx="3503362" cy="1857388"/>
            </a:xfrm>
          </p:grpSpPr>
          <p:sp>
            <p:nvSpPr>
              <p:cNvPr id="97" name="Прямоугольник 96"/>
              <p:cNvSpPr/>
              <p:nvPr/>
            </p:nvSpPr>
            <p:spPr>
              <a:xfrm>
                <a:off x="1928794" y="2714620"/>
                <a:ext cx="928694" cy="11430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8" name="Прямоугольник 97"/>
              <p:cNvSpPr/>
              <p:nvPr/>
            </p:nvSpPr>
            <p:spPr>
              <a:xfrm>
                <a:off x="3286116" y="2714620"/>
                <a:ext cx="928694" cy="11430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0" name="Прямая соединительная линия 99"/>
              <p:cNvCxnSpPr/>
              <p:nvPr/>
            </p:nvCxnSpPr>
            <p:spPr>
              <a:xfrm rot="5400000">
                <a:off x="1715274" y="3285330"/>
                <a:ext cx="11430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Прямая соединительная линия 101"/>
              <p:cNvCxnSpPr/>
              <p:nvPr/>
            </p:nvCxnSpPr>
            <p:spPr>
              <a:xfrm rot="5400000">
                <a:off x="3072596" y="3285330"/>
                <a:ext cx="11430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Прямая соединительная линия 103"/>
              <p:cNvCxnSpPr/>
              <p:nvPr/>
            </p:nvCxnSpPr>
            <p:spPr>
              <a:xfrm rot="10800000">
                <a:off x="2857488" y="292893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p:cNvCxnSpPr/>
              <p:nvPr/>
            </p:nvCxnSpPr>
            <p:spPr>
              <a:xfrm rot="10800000">
                <a:off x="4214810" y="292893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Прямая соединительная линия 105"/>
              <p:cNvCxnSpPr/>
              <p:nvPr/>
            </p:nvCxnSpPr>
            <p:spPr>
              <a:xfrm rot="10800000">
                <a:off x="1500166" y="292893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Прямая соединительная линия 106"/>
              <p:cNvCxnSpPr/>
              <p:nvPr/>
            </p:nvCxnSpPr>
            <p:spPr>
              <a:xfrm rot="10800000">
                <a:off x="1500166" y="328612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Прямая соединительная линия 107"/>
              <p:cNvCxnSpPr/>
              <p:nvPr/>
            </p:nvCxnSpPr>
            <p:spPr>
              <a:xfrm rot="10800000">
                <a:off x="3143240" y="3286124"/>
                <a:ext cx="14287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Прямая соединительная линия 110"/>
              <p:cNvCxnSpPr/>
              <p:nvPr/>
            </p:nvCxnSpPr>
            <p:spPr>
              <a:xfrm rot="5400000">
                <a:off x="2643174" y="3786190"/>
                <a:ext cx="100013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12" name="Прямоугольник 111"/>
              <p:cNvSpPr/>
              <p:nvPr/>
            </p:nvSpPr>
            <p:spPr>
              <a:xfrm>
                <a:off x="2214546" y="4143380"/>
                <a:ext cx="571504" cy="2857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13" name="Прямая соединительная линия 112"/>
              <p:cNvCxnSpPr/>
              <p:nvPr/>
            </p:nvCxnSpPr>
            <p:spPr>
              <a:xfrm rot="5400000">
                <a:off x="1215208" y="3785396"/>
                <a:ext cx="100013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Прямая соединительная линия 113"/>
              <p:cNvCxnSpPr/>
              <p:nvPr/>
            </p:nvCxnSpPr>
            <p:spPr>
              <a:xfrm rot="10800000">
                <a:off x="2786050" y="4286256"/>
                <a:ext cx="35877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Прямая соединительная линия 116"/>
              <p:cNvCxnSpPr/>
              <p:nvPr/>
            </p:nvCxnSpPr>
            <p:spPr>
              <a:xfrm rot="10800000">
                <a:off x="1714480" y="4286256"/>
                <a:ext cx="501654"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125" name="Группа 124"/>
              <p:cNvGrpSpPr/>
              <p:nvPr/>
            </p:nvGrpSpPr>
            <p:grpSpPr>
              <a:xfrm>
                <a:off x="2357422" y="4214818"/>
                <a:ext cx="287340" cy="142876"/>
                <a:chOff x="5000628" y="3714752"/>
                <a:chExt cx="287340" cy="142876"/>
              </a:xfrm>
            </p:grpSpPr>
            <p:cxnSp>
              <p:nvCxnSpPr>
                <p:cNvPr id="120" name="Прямая соединительная линия 119"/>
                <p:cNvCxnSpPr/>
                <p:nvPr/>
              </p:nvCxnSpPr>
              <p:spPr>
                <a:xfrm>
                  <a:off x="5000628" y="3786190"/>
                  <a:ext cx="285752"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Прямая соединительная линия 121"/>
                <p:cNvCxnSpPr/>
                <p:nvPr/>
              </p:nvCxnSpPr>
              <p:spPr>
                <a:xfrm rot="5400000">
                  <a:off x="5215736" y="3785396"/>
                  <a:ext cx="142876"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4" name="Прямая соединительная линия 123"/>
                <p:cNvCxnSpPr/>
                <p:nvPr/>
              </p:nvCxnSpPr>
              <p:spPr>
                <a:xfrm rot="5400000">
                  <a:off x="4929984" y="3785396"/>
                  <a:ext cx="142876" cy="1588"/>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27" name="Прямая соединительная линия 126"/>
              <p:cNvCxnSpPr/>
              <p:nvPr/>
            </p:nvCxnSpPr>
            <p:spPr>
              <a:xfrm rot="5400000">
                <a:off x="1821637" y="3250405"/>
                <a:ext cx="214314" cy="142876"/>
              </a:xfrm>
              <a:prstGeom prst="line">
                <a:avLst/>
              </a:prstGeom>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1214414" y="2714620"/>
                <a:ext cx="327334" cy="369332"/>
              </a:xfrm>
              <a:prstGeom prst="rect">
                <a:avLst/>
              </a:prstGeom>
              <a:noFill/>
            </p:spPr>
            <p:txBody>
              <a:bodyPr wrap="none" rtlCol="0">
                <a:spAutoFit/>
              </a:bodyPr>
              <a:lstStyle/>
              <a:p>
                <a:r>
                  <a:rPr lang="en-GB" dirty="0" smtClean="0"/>
                  <a:t>D</a:t>
                </a:r>
                <a:endParaRPr lang="ru-RU" dirty="0"/>
              </a:p>
            </p:txBody>
          </p:sp>
          <p:sp>
            <p:nvSpPr>
              <p:cNvPr id="129" name="TextBox 128"/>
              <p:cNvSpPr txBox="1"/>
              <p:nvPr/>
            </p:nvSpPr>
            <p:spPr>
              <a:xfrm>
                <a:off x="1142976" y="3071810"/>
                <a:ext cx="386644" cy="369332"/>
              </a:xfrm>
              <a:prstGeom prst="rect">
                <a:avLst/>
              </a:prstGeom>
              <a:noFill/>
            </p:spPr>
            <p:txBody>
              <a:bodyPr wrap="none" rtlCol="0">
                <a:spAutoFit/>
              </a:bodyPr>
              <a:lstStyle/>
              <a:p>
                <a:r>
                  <a:rPr lang="en-GB" dirty="0" smtClean="0"/>
                  <a:t>C</a:t>
                </a:r>
                <a:r>
                  <a:rPr lang="en-GB" sz="1200" dirty="0" smtClean="0"/>
                  <a:t>0</a:t>
                </a:r>
                <a:endParaRPr lang="ru-RU" sz="1200" dirty="0"/>
              </a:p>
            </p:txBody>
          </p:sp>
          <p:sp>
            <p:nvSpPr>
              <p:cNvPr id="130" name="TextBox 129"/>
              <p:cNvSpPr txBox="1"/>
              <p:nvPr/>
            </p:nvSpPr>
            <p:spPr>
              <a:xfrm>
                <a:off x="1928794" y="3286124"/>
                <a:ext cx="308098" cy="369332"/>
              </a:xfrm>
              <a:prstGeom prst="rect">
                <a:avLst/>
              </a:prstGeom>
              <a:noFill/>
            </p:spPr>
            <p:txBody>
              <a:bodyPr wrap="none" rtlCol="0">
                <a:spAutoFit/>
              </a:bodyPr>
              <a:lstStyle/>
              <a:p>
                <a:r>
                  <a:rPr lang="en-GB" dirty="0" smtClean="0"/>
                  <a:t>C</a:t>
                </a:r>
                <a:endParaRPr lang="ru-RU" dirty="0"/>
              </a:p>
            </p:txBody>
          </p:sp>
          <p:sp>
            <p:nvSpPr>
              <p:cNvPr id="131" name="TextBox 130"/>
              <p:cNvSpPr txBox="1"/>
              <p:nvPr/>
            </p:nvSpPr>
            <p:spPr>
              <a:xfrm>
                <a:off x="1928794" y="2786058"/>
                <a:ext cx="327334" cy="369332"/>
              </a:xfrm>
              <a:prstGeom prst="rect">
                <a:avLst/>
              </a:prstGeom>
              <a:noFill/>
            </p:spPr>
            <p:txBody>
              <a:bodyPr wrap="none" rtlCol="0">
                <a:spAutoFit/>
              </a:bodyPr>
              <a:lstStyle/>
              <a:p>
                <a:r>
                  <a:rPr lang="en-GB" dirty="0" smtClean="0"/>
                  <a:t>D</a:t>
                </a:r>
                <a:endParaRPr lang="ru-RU" dirty="0"/>
              </a:p>
            </p:txBody>
          </p:sp>
          <p:sp>
            <p:nvSpPr>
              <p:cNvPr id="132" name="TextBox 131"/>
              <p:cNvSpPr txBox="1"/>
              <p:nvPr/>
            </p:nvSpPr>
            <p:spPr>
              <a:xfrm>
                <a:off x="2500298" y="2786058"/>
                <a:ext cx="340158" cy="369332"/>
              </a:xfrm>
              <a:prstGeom prst="rect">
                <a:avLst/>
              </a:prstGeom>
              <a:noFill/>
            </p:spPr>
            <p:txBody>
              <a:bodyPr wrap="none" rtlCol="0">
                <a:spAutoFit/>
              </a:bodyPr>
              <a:lstStyle/>
              <a:p>
                <a:r>
                  <a:rPr lang="en-GB" dirty="0" smtClean="0"/>
                  <a:t>Q</a:t>
                </a:r>
                <a:endParaRPr lang="ru-RU" dirty="0"/>
              </a:p>
            </p:txBody>
          </p:sp>
          <p:sp>
            <p:nvSpPr>
              <p:cNvPr id="133" name="TextBox 132"/>
              <p:cNvSpPr txBox="1"/>
              <p:nvPr/>
            </p:nvSpPr>
            <p:spPr>
              <a:xfrm>
                <a:off x="2571736" y="3429000"/>
                <a:ext cx="296876" cy="369332"/>
              </a:xfrm>
              <a:prstGeom prst="rect">
                <a:avLst/>
              </a:prstGeom>
              <a:noFill/>
            </p:spPr>
            <p:txBody>
              <a:bodyPr wrap="none" rtlCol="0">
                <a:spAutoFit/>
              </a:bodyPr>
              <a:lstStyle/>
              <a:p>
                <a:r>
                  <a:rPr lang="en-GB" dirty="0" smtClean="0"/>
                  <a:t>T</a:t>
                </a:r>
                <a:endParaRPr lang="ru-RU" dirty="0"/>
              </a:p>
            </p:txBody>
          </p:sp>
          <p:sp>
            <p:nvSpPr>
              <p:cNvPr id="134" name="TextBox 133"/>
              <p:cNvSpPr txBox="1"/>
              <p:nvPr/>
            </p:nvSpPr>
            <p:spPr>
              <a:xfrm>
                <a:off x="2857488" y="2571744"/>
                <a:ext cx="431528" cy="369332"/>
              </a:xfrm>
              <a:prstGeom prst="rect">
                <a:avLst/>
              </a:prstGeom>
              <a:noFill/>
            </p:spPr>
            <p:txBody>
              <a:bodyPr wrap="none" rtlCol="0">
                <a:spAutoFit/>
              </a:bodyPr>
              <a:lstStyle/>
              <a:p>
                <a:r>
                  <a:rPr lang="en-GB" dirty="0" smtClean="0"/>
                  <a:t>Q</a:t>
                </a:r>
                <a:r>
                  <a:rPr lang="en-GB" sz="1400" dirty="0" smtClean="0"/>
                  <a:t>0</a:t>
                </a:r>
                <a:endParaRPr lang="ru-RU" sz="1400" dirty="0"/>
              </a:p>
            </p:txBody>
          </p:sp>
          <p:sp>
            <p:nvSpPr>
              <p:cNvPr id="135" name="TextBox 134"/>
              <p:cNvSpPr txBox="1"/>
              <p:nvPr/>
            </p:nvSpPr>
            <p:spPr>
              <a:xfrm>
                <a:off x="2857488" y="2928934"/>
                <a:ext cx="399468" cy="369332"/>
              </a:xfrm>
              <a:prstGeom prst="rect">
                <a:avLst/>
              </a:prstGeom>
              <a:noFill/>
            </p:spPr>
            <p:txBody>
              <a:bodyPr wrap="none" rtlCol="0">
                <a:spAutoFit/>
              </a:bodyPr>
              <a:lstStyle/>
              <a:p>
                <a:r>
                  <a:rPr lang="en-GB" dirty="0" smtClean="0"/>
                  <a:t>C</a:t>
                </a:r>
                <a:r>
                  <a:rPr lang="en-GB" sz="1400" dirty="0" smtClean="0"/>
                  <a:t>1</a:t>
                </a:r>
                <a:endParaRPr lang="ru-RU" sz="1400" dirty="0"/>
              </a:p>
            </p:txBody>
          </p:sp>
          <p:sp>
            <p:nvSpPr>
              <p:cNvPr id="136" name="TextBox 135"/>
              <p:cNvSpPr txBox="1"/>
              <p:nvPr/>
            </p:nvSpPr>
            <p:spPr>
              <a:xfrm>
                <a:off x="3243838" y="3286124"/>
                <a:ext cx="399468" cy="369332"/>
              </a:xfrm>
              <a:prstGeom prst="rect">
                <a:avLst/>
              </a:prstGeom>
              <a:noFill/>
            </p:spPr>
            <p:txBody>
              <a:bodyPr wrap="none" rtlCol="0">
                <a:spAutoFit/>
              </a:bodyPr>
              <a:lstStyle/>
              <a:p>
                <a:r>
                  <a:rPr lang="en-GB" dirty="0" smtClean="0"/>
                  <a:t>C</a:t>
                </a:r>
                <a:r>
                  <a:rPr lang="en-GB" sz="1400" dirty="0" smtClean="0"/>
                  <a:t>1</a:t>
                </a:r>
                <a:endParaRPr lang="ru-RU" sz="1400" dirty="0"/>
              </a:p>
            </p:txBody>
          </p:sp>
          <p:cxnSp>
            <p:nvCxnSpPr>
              <p:cNvPr id="137" name="Прямая соединительная линия 136"/>
              <p:cNvCxnSpPr/>
              <p:nvPr/>
            </p:nvCxnSpPr>
            <p:spPr>
              <a:xfrm rot="5400000">
                <a:off x="3178959" y="3250405"/>
                <a:ext cx="214314" cy="142876"/>
              </a:xfrm>
              <a:prstGeom prst="line">
                <a:avLst/>
              </a:prstGeom>
            </p:spPr>
            <p:style>
              <a:lnRef idx="1">
                <a:schemeClr val="accent1"/>
              </a:lnRef>
              <a:fillRef idx="0">
                <a:schemeClr val="accent1"/>
              </a:fillRef>
              <a:effectRef idx="0">
                <a:schemeClr val="accent1"/>
              </a:effectRef>
              <a:fontRef idx="minor">
                <a:schemeClr val="tx1"/>
              </a:fontRef>
            </p:style>
          </p:cxnSp>
          <p:sp>
            <p:nvSpPr>
              <p:cNvPr id="138" name="TextBox 137"/>
              <p:cNvSpPr txBox="1"/>
              <p:nvPr/>
            </p:nvSpPr>
            <p:spPr>
              <a:xfrm>
                <a:off x="3286116" y="2786058"/>
                <a:ext cx="327334" cy="369332"/>
              </a:xfrm>
              <a:prstGeom prst="rect">
                <a:avLst/>
              </a:prstGeom>
              <a:noFill/>
            </p:spPr>
            <p:txBody>
              <a:bodyPr wrap="none" rtlCol="0">
                <a:spAutoFit/>
              </a:bodyPr>
              <a:lstStyle/>
              <a:p>
                <a:r>
                  <a:rPr lang="en-GB" dirty="0" smtClean="0"/>
                  <a:t>D</a:t>
                </a:r>
                <a:endParaRPr lang="ru-RU" dirty="0"/>
              </a:p>
            </p:txBody>
          </p:sp>
          <p:sp>
            <p:nvSpPr>
              <p:cNvPr id="139" name="TextBox 138"/>
              <p:cNvSpPr txBox="1"/>
              <p:nvPr/>
            </p:nvSpPr>
            <p:spPr>
              <a:xfrm>
                <a:off x="3857620" y="2786058"/>
                <a:ext cx="340158" cy="369332"/>
              </a:xfrm>
              <a:prstGeom prst="rect">
                <a:avLst/>
              </a:prstGeom>
              <a:noFill/>
            </p:spPr>
            <p:txBody>
              <a:bodyPr wrap="none" rtlCol="0">
                <a:spAutoFit/>
              </a:bodyPr>
              <a:lstStyle/>
              <a:p>
                <a:r>
                  <a:rPr lang="en-GB" dirty="0" smtClean="0"/>
                  <a:t>Q</a:t>
                </a:r>
                <a:endParaRPr lang="ru-RU" dirty="0"/>
              </a:p>
            </p:txBody>
          </p:sp>
          <p:sp>
            <p:nvSpPr>
              <p:cNvPr id="140" name="TextBox 139"/>
              <p:cNvSpPr txBox="1"/>
              <p:nvPr/>
            </p:nvSpPr>
            <p:spPr>
              <a:xfrm>
                <a:off x="3929058" y="3500438"/>
                <a:ext cx="296876" cy="369332"/>
              </a:xfrm>
              <a:prstGeom prst="rect">
                <a:avLst/>
              </a:prstGeom>
              <a:noFill/>
            </p:spPr>
            <p:txBody>
              <a:bodyPr wrap="none" rtlCol="0">
                <a:spAutoFit/>
              </a:bodyPr>
              <a:lstStyle/>
              <a:p>
                <a:r>
                  <a:rPr lang="en-GB" dirty="0" smtClean="0"/>
                  <a:t>T</a:t>
                </a:r>
                <a:endParaRPr lang="ru-RU" dirty="0"/>
              </a:p>
            </p:txBody>
          </p:sp>
          <p:sp>
            <p:nvSpPr>
              <p:cNvPr id="141" name="TextBox 140"/>
              <p:cNvSpPr txBox="1"/>
              <p:nvPr/>
            </p:nvSpPr>
            <p:spPr>
              <a:xfrm>
                <a:off x="4214810" y="2571744"/>
                <a:ext cx="431528" cy="369332"/>
              </a:xfrm>
              <a:prstGeom prst="rect">
                <a:avLst/>
              </a:prstGeom>
              <a:noFill/>
            </p:spPr>
            <p:txBody>
              <a:bodyPr wrap="none" rtlCol="0">
                <a:spAutoFit/>
              </a:bodyPr>
              <a:lstStyle/>
              <a:p>
                <a:r>
                  <a:rPr lang="en-GB" dirty="0" smtClean="0"/>
                  <a:t>Q</a:t>
                </a:r>
                <a:r>
                  <a:rPr lang="en-GB" sz="1400" dirty="0" smtClean="0"/>
                  <a:t>1</a:t>
                </a:r>
                <a:endParaRPr lang="ru-RU" sz="1400" dirty="0"/>
              </a:p>
            </p:txBody>
          </p:sp>
        </p:grpSp>
        <p:sp>
          <p:nvSpPr>
            <p:cNvPr id="143" name="TextBox 142"/>
            <p:cNvSpPr txBox="1"/>
            <p:nvPr/>
          </p:nvSpPr>
          <p:spPr>
            <a:xfrm>
              <a:off x="1714480" y="928670"/>
              <a:ext cx="301686" cy="369332"/>
            </a:xfrm>
            <a:prstGeom prst="rect">
              <a:avLst/>
            </a:prstGeom>
            <a:noFill/>
          </p:spPr>
          <p:txBody>
            <a:bodyPr wrap="none" rtlCol="0">
              <a:spAutoFit/>
            </a:bodyPr>
            <a:lstStyle/>
            <a:p>
              <a:r>
                <a:rPr lang="en-GB" b="1" dirty="0" smtClean="0"/>
                <a:t>1</a:t>
              </a:r>
              <a:endParaRPr lang="ru-RU" b="1" dirty="0"/>
            </a:p>
          </p:txBody>
        </p:sp>
        <p:sp>
          <p:nvSpPr>
            <p:cNvPr id="144" name="TextBox 143"/>
            <p:cNvSpPr txBox="1"/>
            <p:nvPr/>
          </p:nvSpPr>
          <p:spPr>
            <a:xfrm>
              <a:off x="3143240" y="928670"/>
              <a:ext cx="301686" cy="369332"/>
            </a:xfrm>
            <a:prstGeom prst="rect">
              <a:avLst/>
            </a:prstGeom>
            <a:noFill/>
          </p:spPr>
          <p:txBody>
            <a:bodyPr wrap="none" rtlCol="0">
              <a:spAutoFit/>
            </a:bodyPr>
            <a:lstStyle/>
            <a:p>
              <a:r>
                <a:rPr lang="en-GB" b="1" dirty="0" smtClean="0"/>
                <a:t>2</a:t>
              </a:r>
              <a:endParaRPr lang="ru-RU" b="1" dirty="0"/>
            </a:p>
          </p:txBody>
        </p:sp>
        <p:sp>
          <p:nvSpPr>
            <p:cNvPr id="145" name="TextBox 144"/>
            <p:cNvSpPr txBox="1"/>
            <p:nvPr/>
          </p:nvSpPr>
          <p:spPr>
            <a:xfrm>
              <a:off x="2285984" y="2643182"/>
              <a:ext cx="1625188" cy="307777"/>
            </a:xfrm>
            <a:prstGeom prst="rect">
              <a:avLst/>
            </a:prstGeom>
            <a:noFill/>
          </p:spPr>
          <p:txBody>
            <a:bodyPr wrap="none" rtlCol="0">
              <a:spAutoFit/>
            </a:bodyPr>
            <a:lstStyle/>
            <a:p>
              <a:r>
                <a:rPr lang="ru-RU" sz="1400" dirty="0" smtClean="0"/>
                <a:t>Элемент задержки</a:t>
              </a:r>
              <a:endParaRPr lang="ru-RU" sz="1400" dirty="0"/>
            </a:p>
          </p:txBody>
        </p:sp>
      </p:grpSp>
      <p:sp>
        <p:nvSpPr>
          <p:cNvPr id="148" name="TextBox 147"/>
          <p:cNvSpPr txBox="1"/>
          <p:nvPr/>
        </p:nvSpPr>
        <p:spPr>
          <a:xfrm>
            <a:off x="4786314" y="857232"/>
            <a:ext cx="4143404" cy="5909310"/>
          </a:xfrm>
          <a:prstGeom prst="rect">
            <a:avLst/>
          </a:prstGeom>
          <a:noFill/>
        </p:spPr>
        <p:txBody>
          <a:bodyPr wrap="square" rtlCol="0">
            <a:spAutoFit/>
          </a:bodyPr>
          <a:lstStyle/>
          <a:p>
            <a:r>
              <a:rPr lang="ru-RU" dirty="0" smtClean="0"/>
              <a:t>Строим временную диаграмму:</a:t>
            </a:r>
          </a:p>
          <a:p>
            <a:pPr algn="just"/>
            <a:r>
              <a:rPr lang="ru-RU" dirty="0" smtClean="0"/>
              <a:t>Сигнал </a:t>
            </a:r>
            <a:r>
              <a:rPr lang="en-GB" dirty="0" smtClean="0"/>
              <a:t>D</a:t>
            </a:r>
            <a:r>
              <a:rPr lang="ru-RU" dirty="0" smtClean="0"/>
              <a:t> подадим в начале такта, т.е. синхронно.</a:t>
            </a:r>
          </a:p>
          <a:p>
            <a:pPr marL="342900" indent="-342900">
              <a:buFont typeface="Arial" charset="0"/>
              <a:buChar char="•"/>
            </a:pPr>
            <a:r>
              <a:rPr lang="ru-RU" dirty="0" smtClean="0"/>
              <a:t>Начало такта – это сразу после нарастающего фронта (с задержкой)</a:t>
            </a:r>
          </a:p>
          <a:p>
            <a:pPr marL="342900" indent="-342900"/>
            <a:r>
              <a:rPr lang="ru-RU" b="1" dirty="0" smtClean="0"/>
              <a:t>Как будет работать схема:</a:t>
            </a:r>
          </a:p>
          <a:p>
            <a:pPr algn="just"/>
            <a:r>
              <a:rPr lang="en-GB" dirty="0" smtClean="0"/>
              <a:t>- </a:t>
            </a:r>
            <a:r>
              <a:rPr lang="ru-RU" dirty="0" smtClean="0"/>
              <a:t>Т.к. во время нарастающего фронта сигнал </a:t>
            </a:r>
            <a:r>
              <a:rPr lang="en-GB" dirty="0" smtClean="0"/>
              <a:t>D=</a:t>
            </a:r>
            <a:r>
              <a:rPr lang="ru-RU" dirty="0" smtClean="0"/>
              <a:t>«0», то и триггер был в неизвестном состоянии и затем переключился в «0» (</a:t>
            </a:r>
            <a:r>
              <a:rPr lang="en-GB" dirty="0" smtClean="0"/>
              <a:t>Q</a:t>
            </a:r>
            <a:r>
              <a:rPr lang="en-GB" sz="1400" dirty="0" smtClean="0"/>
              <a:t>0</a:t>
            </a:r>
            <a:r>
              <a:rPr lang="ru-RU" dirty="0" smtClean="0"/>
              <a:t>);</a:t>
            </a:r>
          </a:p>
          <a:p>
            <a:pPr algn="just">
              <a:buFontTx/>
              <a:buChar char="-"/>
            </a:pPr>
            <a:r>
              <a:rPr lang="en-GB" dirty="0" smtClean="0"/>
              <a:t>Q</a:t>
            </a:r>
            <a:r>
              <a:rPr lang="en-GB" sz="1400" dirty="0" smtClean="0"/>
              <a:t>1</a:t>
            </a:r>
            <a:r>
              <a:rPr lang="en-GB" dirty="0" smtClean="0"/>
              <a:t> </a:t>
            </a:r>
            <a:r>
              <a:rPr lang="ru-RU" dirty="0" smtClean="0"/>
              <a:t>берет информацию с </a:t>
            </a:r>
            <a:r>
              <a:rPr lang="en-GB" dirty="0" smtClean="0"/>
              <a:t>Q</a:t>
            </a:r>
            <a:r>
              <a:rPr lang="en-GB" sz="1400" dirty="0" smtClean="0"/>
              <a:t>0</a:t>
            </a:r>
            <a:r>
              <a:rPr lang="ru-RU" dirty="0" smtClean="0"/>
              <a:t>. Поэтому, как и </a:t>
            </a:r>
            <a:r>
              <a:rPr lang="en-GB" dirty="0" smtClean="0"/>
              <a:t>Q</a:t>
            </a:r>
            <a:r>
              <a:rPr lang="en-GB" sz="1400" dirty="0" smtClean="0"/>
              <a:t>0</a:t>
            </a:r>
            <a:r>
              <a:rPr lang="ru-RU" dirty="0" smtClean="0"/>
              <a:t> сначала был в неопределенном состоянии и затем переключился в «0»;</a:t>
            </a:r>
          </a:p>
          <a:p>
            <a:pPr algn="just">
              <a:buFontTx/>
              <a:buChar char="-"/>
            </a:pPr>
            <a:r>
              <a:rPr lang="ru-RU" dirty="0" smtClean="0"/>
              <a:t>Далее – нарастающий фронт и </a:t>
            </a:r>
            <a:r>
              <a:rPr lang="en-GB" dirty="0" smtClean="0"/>
              <a:t>Q0</a:t>
            </a:r>
            <a:r>
              <a:rPr lang="ru-RU" dirty="0" smtClean="0"/>
              <a:t> переключается в состояние «1» (с задержкой);</a:t>
            </a:r>
          </a:p>
          <a:p>
            <a:pPr algn="just">
              <a:buFontTx/>
              <a:buChar char="-"/>
            </a:pPr>
            <a:r>
              <a:rPr lang="en-GB" dirty="0" smtClean="0"/>
              <a:t>Q</a:t>
            </a:r>
            <a:r>
              <a:rPr lang="en-GB" sz="1400" dirty="0" smtClean="0"/>
              <a:t>1</a:t>
            </a:r>
            <a:r>
              <a:rPr lang="en-GB" dirty="0" smtClean="0"/>
              <a:t> </a:t>
            </a:r>
            <a:r>
              <a:rPr lang="ru-RU" dirty="0" smtClean="0"/>
              <a:t>берет информацию с </a:t>
            </a:r>
            <a:r>
              <a:rPr lang="en-GB" dirty="0" smtClean="0"/>
              <a:t>Q</a:t>
            </a:r>
            <a:r>
              <a:rPr lang="en-GB" sz="1400" dirty="0" smtClean="0"/>
              <a:t>0</a:t>
            </a:r>
            <a:r>
              <a:rPr lang="ru-RU" dirty="0" smtClean="0"/>
              <a:t>. Видя, что в момент нарастающего фронта </a:t>
            </a:r>
            <a:r>
              <a:rPr lang="en-GB" dirty="0" smtClean="0"/>
              <a:t>Q</a:t>
            </a:r>
            <a:r>
              <a:rPr lang="en-GB" sz="1400" dirty="0" smtClean="0"/>
              <a:t>0</a:t>
            </a:r>
            <a:r>
              <a:rPr lang="ru-RU" dirty="0" smtClean="0"/>
              <a:t>=«0», то и </a:t>
            </a:r>
            <a:r>
              <a:rPr lang="en-GB" dirty="0" smtClean="0"/>
              <a:t>Q</a:t>
            </a:r>
            <a:r>
              <a:rPr lang="ru-RU" sz="1400" dirty="0" smtClean="0"/>
              <a:t>1</a:t>
            </a:r>
            <a:r>
              <a:rPr lang="ru-RU" dirty="0" smtClean="0"/>
              <a:t>=«0». Затем </a:t>
            </a:r>
            <a:r>
              <a:rPr lang="en-GB" dirty="0" smtClean="0"/>
              <a:t>Q</a:t>
            </a:r>
            <a:r>
              <a:rPr lang="en-GB" sz="1400" dirty="0" smtClean="0"/>
              <a:t>0</a:t>
            </a:r>
            <a:r>
              <a:rPr lang="ru-RU" dirty="0" smtClean="0"/>
              <a:t>=«1»(</a:t>
            </a:r>
            <a:r>
              <a:rPr lang="ru-RU" dirty="0" smtClean="0">
                <a:solidFill>
                  <a:srgbClr val="FF0000"/>
                </a:solidFill>
              </a:rPr>
              <a:t>*</a:t>
            </a:r>
            <a:r>
              <a:rPr lang="ru-RU" dirty="0" smtClean="0"/>
              <a:t>), </a:t>
            </a:r>
            <a:r>
              <a:rPr lang="en-GB" dirty="0" smtClean="0"/>
              <a:t>Q</a:t>
            </a:r>
            <a:r>
              <a:rPr lang="ru-RU" dirty="0" smtClean="0"/>
              <a:t>1 – переключается в «1».</a:t>
            </a:r>
          </a:p>
        </p:txBody>
      </p:sp>
      <p:grpSp>
        <p:nvGrpSpPr>
          <p:cNvPr id="157" name="Группа 156"/>
          <p:cNvGrpSpPr/>
          <p:nvPr/>
        </p:nvGrpSpPr>
        <p:grpSpPr>
          <a:xfrm>
            <a:off x="357158" y="3571876"/>
            <a:ext cx="3857652" cy="2929752"/>
            <a:chOff x="-71470" y="3571876"/>
            <a:chExt cx="3857652" cy="2929752"/>
          </a:xfrm>
        </p:grpSpPr>
        <p:cxnSp>
          <p:nvCxnSpPr>
            <p:cNvPr id="44" name="Прямая со стрелкой 43"/>
            <p:cNvCxnSpPr/>
            <p:nvPr/>
          </p:nvCxnSpPr>
          <p:spPr>
            <a:xfrm rot="5400000" flipH="1" flipV="1">
              <a:off x="-1036677" y="4964123"/>
              <a:ext cx="2786082"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5" name="Прямая со стрелкой 44"/>
            <p:cNvCxnSpPr/>
            <p:nvPr/>
          </p:nvCxnSpPr>
          <p:spPr>
            <a:xfrm flipV="1">
              <a:off x="357158" y="6357958"/>
              <a:ext cx="3429024" cy="95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357158" y="4429132"/>
              <a:ext cx="342902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a:off x="357158" y="5072074"/>
              <a:ext cx="342902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357158" y="5786454"/>
              <a:ext cx="3429024" cy="1588"/>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9060" y="4214818"/>
              <a:ext cx="308098" cy="369332"/>
            </a:xfrm>
            <a:prstGeom prst="rect">
              <a:avLst/>
            </a:prstGeom>
            <a:noFill/>
          </p:spPr>
          <p:txBody>
            <a:bodyPr wrap="none" rtlCol="0">
              <a:spAutoFit/>
            </a:bodyPr>
            <a:lstStyle/>
            <a:p>
              <a:r>
                <a:rPr lang="en-GB" dirty="0" smtClean="0"/>
                <a:t>C</a:t>
              </a:r>
              <a:endParaRPr lang="ru-RU" dirty="0"/>
            </a:p>
          </p:txBody>
        </p:sp>
        <p:sp>
          <p:nvSpPr>
            <p:cNvPr id="55" name="TextBox 54"/>
            <p:cNvSpPr txBox="1"/>
            <p:nvPr/>
          </p:nvSpPr>
          <p:spPr>
            <a:xfrm>
              <a:off x="-32" y="4857760"/>
              <a:ext cx="327334" cy="369332"/>
            </a:xfrm>
            <a:prstGeom prst="rect">
              <a:avLst/>
            </a:prstGeom>
            <a:noFill/>
          </p:spPr>
          <p:txBody>
            <a:bodyPr wrap="none" rtlCol="0">
              <a:spAutoFit/>
            </a:bodyPr>
            <a:lstStyle/>
            <a:p>
              <a:r>
                <a:rPr lang="en-GB" dirty="0" smtClean="0"/>
                <a:t>D</a:t>
              </a:r>
              <a:endParaRPr lang="ru-RU" dirty="0"/>
            </a:p>
          </p:txBody>
        </p:sp>
        <p:sp>
          <p:nvSpPr>
            <p:cNvPr id="56" name="TextBox 55"/>
            <p:cNvSpPr txBox="1"/>
            <p:nvPr/>
          </p:nvSpPr>
          <p:spPr>
            <a:xfrm>
              <a:off x="-71470" y="5572140"/>
              <a:ext cx="431528" cy="369332"/>
            </a:xfrm>
            <a:prstGeom prst="rect">
              <a:avLst/>
            </a:prstGeom>
            <a:noFill/>
          </p:spPr>
          <p:txBody>
            <a:bodyPr wrap="none" rtlCol="0">
              <a:spAutoFit/>
            </a:bodyPr>
            <a:lstStyle/>
            <a:p>
              <a:r>
                <a:rPr lang="en-GB" dirty="0" smtClean="0"/>
                <a:t>Q</a:t>
              </a:r>
              <a:r>
                <a:rPr lang="en-GB" sz="1400" dirty="0" smtClean="0"/>
                <a:t>0</a:t>
              </a:r>
              <a:endParaRPr lang="ru-RU" dirty="0"/>
            </a:p>
          </p:txBody>
        </p:sp>
        <p:sp>
          <p:nvSpPr>
            <p:cNvPr id="57" name="TextBox 56"/>
            <p:cNvSpPr txBox="1"/>
            <p:nvPr/>
          </p:nvSpPr>
          <p:spPr>
            <a:xfrm>
              <a:off x="-71470" y="6072206"/>
              <a:ext cx="431528" cy="369332"/>
            </a:xfrm>
            <a:prstGeom prst="rect">
              <a:avLst/>
            </a:prstGeom>
            <a:noFill/>
          </p:spPr>
          <p:txBody>
            <a:bodyPr wrap="none" rtlCol="0">
              <a:spAutoFit/>
            </a:bodyPr>
            <a:lstStyle/>
            <a:p>
              <a:r>
                <a:rPr lang="en-GB" dirty="0" smtClean="0"/>
                <a:t>Q</a:t>
              </a:r>
              <a:r>
                <a:rPr lang="en-GB" sz="1400" dirty="0" smtClean="0"/>
                <a:t>1</a:t>
              </a:r>
              <a:endParaRPr lang="ru-RU" dirty="0"/>
            </a:p>
          </p:txBody>
        </p:sp>
        <p:cxnSp>
          <p:nvCxnSpPr>
            <p:cNvPr id="58" name="Прямая соединительная линия 57"/>
            <p:cNvCxnSpPr/>
            <p:nvPr/>
          </p:nvCxnSpPr>
          <p:spPr>
            <a:xfrm>
              <a:off x="357158" y="4429132"/>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p:nvPr/>
          </p:nvCxnSpPr>
          <p:spPr>
            <a:xfrm>
              <a:off x="642910" y="4214818"/>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Прямая соединительная линия 61"/>
            <p:cNvCxnSpPr/>
            <p:nvPr/>
          </p:nvCxnSpPr>
          <p:spPr>
            <a:xfrm rot="5400000" flipH="1" flipV="1">
              <a:off x="535753" y="4321975"/>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p:nvCxnSpPr>
          <p:spPr>
            <a:xfrm rot="5400000" flipH="1" flipV="1">
              <a:off x="965175" y="432118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p:nvPr/>
          </p:nvCxnSpPr>
          <p:spPr>
            <a:xfrm>
              <a:off x="1357290" y="4214818"/>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a:off x="1071538" y="4429132"/>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p:nvPr/>
          </p:nvCxnSpPr>
          <p:spPr>
            <a:xfrm rot="5400000" flipH="1" flipV="1">
              <a:off x="1250927" y="432118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rot="5400000" flipH="1" flipV="1">
              <a:off x="1679555" y="432118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p:nvPr/>
          </p:nvCxnSpPr>
          <p:spPr>
            <a:xfrm>
              <a:off x="1785918" y="4429132"/>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rot="5400000" flipH="1" flipV="1">
              <a:off x="1965307" y="432118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Прямая соединительная линия 70"/>
            <p:cNvCxnSpPr/>
            <p:nvPr/>
          </p:nvCxnSpPr>
          <p:spPr>
            <a:xfrm rot="5400000" flipH="1" flipV="1">
              <a:off x="2393935" y="432118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Прямая соединительная линия 71"/>
            <p:cNvCxnSpPr/>
            <p:nvPr/>
          </p:nvCxnSpPr>
          <p:spPr>
            <a:xfrm>
              <a:off x="2071670" y="4214818"/>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Прямая соединительная линия 72"/>
            <p:cNvCxnSpPr/>
            <p:nvPr/>
          </p:nvCxnSpPr>
          <p:spPr>
            <a:xfrm>
              <a:off x="2500298" y="4429132"/>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Прямая соединительная линия 73"/>
            <p:cNvCxnSpPr/>
            <p:nvPr/>
          </p:nvCxnSpPr>
          <p:spPr>
            <a:xfrm rot="5400000" flipH="1" flipV="1">
              <a:off x="2679687" y="432118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Прямая соединительная линия 74"/>
            <p:cNvCxnSpPr/>
            <p:nvPr/>
          </p:nvCxnSpPr>
          <p:spPr>
            <a:xfrm>
              <a:off x="2786050" y="4214818"/>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Прямая соединительная линия 75"/>
            <p:cNvCxnSpPr/>
            <p:nvPr/>
          </p:nvCxnSpPr>
          <p:spPr>
            <a:xfrm rot="5400000" flipH="1" flipV="1">
              <a:off x="3108315" y="432118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p:cNvCxnSpPr/>
            <p:nvPr/>
          </p:nvCxnSpPr>
          <p:spPr>
            <a:xfrm>
              <a:off x="3214678" y="4429132"/>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Прямая соединительная линия 78"/>
            <p:cNvCxnSpPr/>
            <p:nvPr/>
          </p:nvCxnSpPr>
          <p:spPr>
            <a:xfrm rot="5400000">
              <a:off x="-821569" y="5036355"/>
              <a:ext cx="2928958"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p:cNvCxnSpPr/>
            <p:nvPr/>
          </p:nvCxnSpPr>
          <p:spPr>
            <a:xfrm rot="5400000">
              <a:off x="-106395" y="5035561"/>
              <a:ext cx="2928958"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rot="5400000">
              <a:off x="607985" y="5035561"/>
              <a:ext cx="2928958"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rot="5400000">
              <a:off x="1322365" y="5035561"/>
              <a:ext cx="2928958"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4" name="Прямая соединительная линия 83"/>
            <p:cNvCxnSpPr/>
            <p:nvPr/>
          </p:nvCxnSpPr>
          <p:spPr>
            <a:xfrm>
              <a:off x="357158" y="507207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Прямая соединительная линия 87"/>
            <p:cNvCxnSpPr/>
            <p:nvPr/>
          </p:nvCxnSpPr>
          <p:spPr>
            <a:xfrm rot="5400000" flipH="1" flipV="1">
              <a:off x="679423" y="496412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Прямая соединительная линия 88"/>
            <p:cNvCxnSpPr/>
            <p:nvPr/>
          </p:nvCxnSpPr>
          <p:spPr>
            <a:xfrm>
              <a:off x="785786" y="4857760"/>
              <a:ext cx="271464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Прямая соединительная линия 98"/>
            <p:cNvCxnSpPr/>
            <p:nvPr/>
          </p:nvCxnSpPr>
          <p:spPr>
            <a:xfrm>
              <a:off x="642910" y="5786454"/>
              <a:ext cx="85725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Прямая со стрелкой 102"/>
            <p:cNvCxnSpPr/>
            <p:nvPr/>
          </p:nvCxnSpPr>
          <p:spPr>
            <a:xfrm rot="5400000">
              <a:off x="1072332" y="4785528"/>
              <a:ext cx="857256"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0" name="Прямая соединительная линия 109"/>
            <p:cNvCxnSpPr/>
            <p:nvPr/>
          </p:nvCxnSpPr>
          <p:spPr>
            <a:xfrm rot="5400000" flipH="1" flipV="1">
              <a:off x="1393803" y="567850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Прямая соединительная линия 114"/>
            <p:cNvCxnSpPr/>
            <p:nvPr/>
          </p:nvCxnSpPr>
          <p:spPr>
            <a:xfrm>
              <a:off x="1500166" y="5572140"/>
              <a:ext cx="200026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Прямая со стрелкой 117"/>
            <p:cNvCxnSpPr/>
            <p:nvPr/>
          </p:nvCxnSpPr>
          <p:spPr>
            <a:xfrm rot="5400000">
              <a:off x="1608117" y="5464189"/>
              <a:ext cx="1071570"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9" name="Полилиния 118"/>
            <p:cNvSpPr/>
            <p:nvPr/>
          </p:nvSpPr>
          <p:spPr>
            <a:xfrm>
              <a:off x="374073" y="5618018"/>
              <a:ext cx="265824" cy="173182"/>
            </a:xfrm>
            <a:custGeom>
              <a:avLst/>
              <a:gdLst>
                <a:gd name="connsiteX0" fmla="*/ 0 w 265824"/>
                <a:gd name="connsiteY0" fmla="*/ 152400 h 173182"/>
                <a:gd name="connsiteX1" fmla="*/ 13854 w 265824"/>
                <a:gd name="connsiteY1" fmla="*/ 83127 h 173182"/>
                <a:gd name="connsiteX2" fmla="*/ 20782 w 265824"/>
                <a:gd name="connsiteY2" fmla="*/ 62346 h 173182"/>
                <a:gd name="connsiteX3" fmla="*/ 34636 w 265824"/>
                <a:gd name="connsiteY3" fmla="*/ 41564 h 173182"/>
                <a:gd name="connsiteX4" fmla="*/ 48491 w 265824"/>
                <a:gd name="connsiteY4" fmla="*/ 13855 h 173182"/>
                <a:gd name="connsiteX5" fmla="*/ 69272 w 265824"/>
                <a:gd name="connsiteY5" fmla="*/ 0 h 173182"/>
                <a:gd name="connsiteX6" fmla="*/ 62345 w 265824"/>
                <a:gd name="connsiteY6" fmla="*/ 27709 h 173182"/>
                <a:gd name="connsiteX7" fmla="*/ 48491 w 265824"/>
                <a:gd name="connsiteY7" fmla="*/ 48491 h 173182"/>
                <a:gd name="connsiteX8" fmla="*/ 41563 w 265824"/>
                <a:gd name="connsiteY8" fmla="*/ 90055 h 173182"/>
                <a:gd name="connsiteX9" fmla="*/ 34636 w 265824"/>
                <a:gd name="connsiteY9" fmla="*/ 138546 h 173182"/>
                <a:gd name="connsiteX10" fmla="*/ 55418 w 265824"/>
                <a:gd name="connsiteY10" fmla="*/ 131618 h 173182"/>
                <a:gd name="connsiteX11" fmla="*/ 62345 w 265824"/>
                <a:gd name="connsiteY11" fmla="*/ 110837 h 173182"/>
                <a:gd name="connsiteX12" fmla="*/ 69272 w 265824"/>
                <a:gd name="connsiteY12" fmla="*/ 83127 h 173182"/>
                <a:gd name="connsiteX13" fmla="*/ 90054 w 265824"/>
                <a:gd name="connsiteY13" fmla="*/ 76200 h 173182"/>
                <a:gd name="connsiteX14" fmla="*/ 96982 w 265824"/>
                <a:gd name="connsiteY14" fmla="*/ 48491 h 173182"/>
                <a:gd name="connsiteX15" fmla="*/ 103909 w 265824"/>
                <a:gd name="connsiteY15" fmla="*/ 27709 h 173182"/>
                <a:gd name="connsiteX16" fmla="*/ 124691 w 265824"/>
                <a:gd name="connsiteY16" fmla="*/ 34637 h 173182"/>
                <a:gd name="connsiteX17" fmla="*/ 110836 w 265824"/>
                <a:gd name="connsiteY17" fmla="*/ 117764 h 173182"/>
                <a:gd name="connsiteX18" fmla="*/ 96982 w 265824"/>
                <a:gd name="connsiteY18" fmla="*/ 159327 h 173182"/>
                <a:gd name="connsiteX19" fmla="*/ 117763 w 265824"/>
                <a:gd name="connsiteY19" fmla="*/ 96982 h 173182"/>
                <a:gd name="connsiteX20" fmla="*/ 124691 w 265824"/>
                <a:gd name="connsiteY20" fmla="*/ 76200 h 173182"/>
                <a:gd name="connsiteX21" fmla="*/ 152400 w 265824"/>
                <a:gd name="connsiteY21" fmla="*/ 62346 h 173182"/>
                <a:gd name="connsiteX22" fmla="*/ 187036 w 265824"/>
                <a:gd name="connsiteY22" fmla="*/ 34637 h 173182"/>
                <a:gd name="connsiteX23" fmla="*/ 180109 w 265824"/>
                <a:gd name="connsiteY23" fmla="*/ 55418 h 173182"/>
                <a:gd name="connsiteX24" fmla="*/ 152400 w 265824"/>
                <a:gd name="connsiteY24" fmla="*/ 103909 h 173182"/>
                <a:gd name="connsiteX25" fmla="*/ 166254 w 265824"/>
                <a:gd name="connsiteY25" fmla="*/ 117764 h 173182"/>
                <a:gd name="connsiteX26" fmla="*/ 187036 w 265824"/>
                <a:gd name="connsiteY26" fmla="*/ 103909 h 173182"/>
                <a:gd name="connsiteX27" fmla="*/ 221672 w 265824"/>
                <a:gd name="connsiteY27" fmla="*/ 69273 h 173182"/>
                <a:gd name="connsiteX28" fmla="*/ 214745 w 265824"/>
                <a:gd name="connsiteY28" fmla="*/ 96982 h 173182"/>
                <a:gd name="connsiteX29" fmla="*/ 207818 w 265824"/>
                <a:gd name="connsiteY29" fmla="*/ 117764 h 173182"/>
                <a:gd name="connsiteX30" fmla="*/ 228600 w 265824"/>
                <a:gd name="connsiteY30" fmla="*/ 76200 h 173182"/>
                <a:gd name="connsiteX31" fmla="*/ 256309 w 265824"/>
                <a:gd name="connsiteY31" fmla="*/ 69273 h 173182"/>
                <a:gd name="connsiteX32" fmla="*/ 256309 w 265824"/>
                <a:gd name="connsiteY32" fmla="*/ 173182 h 17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5824" h="173182">
                  <a:moveTo>
                    <a:pt x="0" y="152400"/>
                  </a:moveTo>
                  <a:cubicBezTo>
                    <a:pt x="4618" y="129309"/>
                    <a:pt x="8559" y="106072"/>
                    <a:pt x="13854" y="83127"/>
                  </a:cubicBezTo>
                  <a:cubicBezTo>
                    <a:pt x="15496" y="76012"/>
                    <a:pt x="17516" y="68877"/>
                    <a:pt x="20782" y="62346"/>
                  </a:cubicBezTo>
                  <a:cubicBezTo>
                    <a:pt x="24505" y="54899"/>
                    <a:pt x="30505" y="48793"/>
                    <a:pt x="34636" y="41564"/>
                  </a:cubicBezTo>
                  <a:cubicBezTo>
                    <a:pt x="39759" y="32598"/>
                    <a:pt x="41880" y="21788"/>
                    <a:pt x="48491" y="13855"/>
                  </a:cubicBezTo>
                  <a:cubicBezTo>
                    <a:pt x="53821" y="7459"/>
                    <a:pt x="62345" y="4618"/>
                    <a:pt x="69272" y="0"/>
                  </a:cubicBezTo>
                  <a:cubicBezTo>
                    <a:pt x="66963" y="9236"/>
                    <a:pt x="66095" y="18958"/>
                    <a:pt x="62345" y="27709"/>
                  </a:cubicBezTo>
                  <a:cubicBezTo>
                    <a:pt x="59066" y="35361"/>
                    <a:pt x="51124" y="40593"/>
                    <a:pt x="48491" y="48491"/>
                  </a:cubicBezTo>
                  <a:cubicBezTo>
                    <a:pt x="44049" y="61816"/>
                    <a:pt x="43699" y="76173"/>
                    <a:pt x="41563" y="90055"/>
                  </a:cubicBezTo>
                  <a:cubicBezTo>
                    <a:pt x="39080" y="106193"/>
                    <a:pt x="29472" y="123056"/>
                    <a:pt x="34636" y="138546"/>
                  </a:cubicBezTo>
                  <a:cubicBezTo>
                    <a:pt x="36945" y="145473"/>
                    <a:pt x="48491" y="133927"/>
                    <a:pt x="55418" y="131618"/>
                  </a:cubicBezTo>
                  <a:cubicBezTo>
                    <a:pt x="57727" y="124691"/>
                    <a:pt x="60339" y="117858"/>
                    <a:pt x="62345" y="110837"/>
                  </a:cubicBezTo>
                  <a:cubicBezTo>
                    <a:pt x="64960" y="101682"/>
                    <a:pt x="63324" y="90562"/>
                    <a:pt x="69272" y="83127"/>
                  </a:cubicBezTo>
                  <a:cubicBezTo>
                    <a:pt x="73833" y="77425"/>
                    <a:pt x="83127" y="78509"/>
                    <a:pt x="90054" y="76200"/>
                  </a:cubicBezTo>
                  <a:cubicBezTo>
                    <a:pt x="92363" y="66964"/>
                    <a:pt x="94366" y="57645"/>
                    <a:pt x="96982" y="48491"/>
                  </a:cubicBezTo>
                  <a:cubicBezTo>
                    <a:pt x="98988" y="41470"/>
                    <a:pt x="97378" y="30974"/>
                    <a:pt x="103909" y="27709"/>
                  </a:cubicBezTo>
                  <a:cubicBezTo>
                    <a:pt x="110440" y="24443"/>
                    <a:pt x="117764" y="32328"/>
                    <a:pt x="124691" y="34637"/>
                  </a:cubicBezTo>
                  <a:cubicBezTo>
                    <a:pt x="119779" y="73928"/>
                    <a:pt x="120643" y="85073"/>
                    <a:pt x="110836" y="117764"/>
                  </a:cubicBezTo>
                  <a:cubicBezTo>
                    <a:pt x="106640" y="131752"/>
                    <a:pt x="96982" y="159327"/>
                    <a:pt x="96982" y="159327"/>
                  </a:cubicBezTo>
                  <a:cubicBezTo>
                    <a:pt x="109841" y="82169"/>
                    <a:pt x="93413" y="145682"/>
                    <a:pt x="117763" y="96982"/>
                  </a:cubicBezTo>
                  <a:cubicBezTo>
                    <a:pt x="121029" y="90451"/>
                    <a:pt x="119528" y="81363"/>
                    <a:pt x="124691" y="76200"/>
                  </a:cubicBezTo>
                  <a:cubicBezTo>
                    <a:pt x="131993" y="68898"/>
                    <a:pt x="143164" y="66964"/>
                    <a:pt x="152400" y="62346"/>
                  </a:cubicBezTo>
                  <a:cubicBezTo>
                    <a:pt x="152865" y="61648"/>
                    <a:pt x="173651" y="21253"/>
                    <a:pt x="187036" y="34637"/>
                  </a:cubicBezTo>
                  <a:cubicBezTo>
                    <a:pt x="192199" y="39800"/>
                    <a:pt x="182985" y="48707"/>
                    <a:pt x="180109" y="55418"/>
                  </a:cubicBezTo>
                  <a:cubicBezTo>
                    <a:pt x="169563" y="80024"/>
                    <a:pt x="166312" y="83040"/>
                    <a:pt x="152400" y="103909"/>
                  </a:cubicBezTo>
                  <a:cubicBezTo>
                    <a:pt x="165568" y="169750"/>
                    <a:pt x="152622" y="134805"/>
                    <a:pt x="166254" y="117764"/>
                  </a:cubicBezTo>
                  <a:cubicBezTo>
                    <a:pt x="171455" y="111263"/>
                    <a:pt x="180109" y="108527"/>
                    <a:pt x="187036" y="103909"/>
                  </a:cubicBezTo>
                  <a:cubicBezTo>
                    <a:pt x="189525" y="96442"/>
                    <a:pt x="198326" y="53709"/>
                    <a:pt x="221672" y="69273"/>
                  </a:cubicBezTo>
                  <a:cubicBezTo>
                    <a:pt x="229594" y="74554"/>
                    <a:pt x="217360" y="87828"/>
                    <a:pt x="214745" y="96982"/>
                  </a:cubicBezTo>
                  <a:cubicBezTo>
                    <a:pt x="212739" y="104003"/>
                    <a:pt x="200516" y="117764"/>
                    <a:pt x="207818" y="117764"/>
                  </a:cubicBezTo>
                  <a:cubicBezTo>
                    <a:pt x="222124" y="117764"/>
                    <a:pt x="222195" y="81324"/>
                    <a:pt x="228600" y="76200"/>
                  </a:cubicBezTo>
                  <a:cubicBezTo>
                    <a:pt x="236034" y="70253"/>
                    <a:pt x="253694" y="60119"/>
                    <a:pt x="256309" y="69273"/>
                  </a:cubicBezTo>
                  <a:cubicBezTo>
                    <a:pt x="265824" y="102577"/>
                    <a:pt x="256309" y="138546"/>
                    <a:pt x="256309" y="17318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21" name="Полилиния 120"/>
            <p:cNvSpPr/>
            <p:nvPr/>
          </p:nvSpPr>
          <p:spPr>
            <a:xfrm>
              <a:off x="353291" y="6175949"/>
              <a:ext cx="290945" cy="222428"/>
            </a:xfrm>
            <a:custGeom>
              <a:avLst/>
              <a:gdLst>
                <a:gd name="connsiteX0" fmla="*/ 0 w 290945"/>
                <a:gd name="connsiteY0" fmla="*/ 176360 h 222428"/>
                <a:gd name="connsiteX1" fmla="*/ 34636 w 290945"/>
                <a:gd name="connsiteY1" fmla="*/ 120942 h 222428"/>
                <a:gd name="connsiteX2" fmla="*/ 41564 w 290945"/>
                <a:gd name="connsiteY2" fmla="*/ 100160 h 222428"/>
                <a:gd name="connsiteX3" fmla="*/ 48491 w 290945"/>
                <a:gd name="connsiteY3" fmla="*/ 72451 h 222428"/>
                <a:gd name="connsiteX4" fmla="*/ 69273 w 290945"/>
                <a:gd name="connsiteY4" fmla="*/ 58596 h 222428"/>
                <a:gd name="connsiteX5" fmla="*/ 90054 w 290945"/>
                <a:gd name="connsiteY5" fmla="*/ 58596 h 222428"/>
                <a:gd name="connsiteX6" fmla="*/ 62345 w 290945"/>
                <a:gd name="connsiteY6" fmla="*/ 114015 h 222428"/>
                <a:gd name="connsiteX7" fmla="*/ 48491 w 290945"/>
                <a:gd name="connsiteY7" fmla="*/ 141724 h 222428"/>
                <a:gd name="connsiteX8" fmla="*/ 27709 w 290945"/>
                <a:gd name="connsiteY8" fmla="*/ 183287 h 222428"/>
                <a:gd name="connsiteX9" fmla="*/ 34636 w 290945"/>
                <a:gd name="connsiteY9" fmla="*/ 190215 h 222428"/>
                <a:gd name="connsiteX10" fmla="*/ 55418 w 290945"/>
                <a:gd name="connsiteY10" fmla="*/ 120942 h 222428"/>
                <a:gd name="connsiteX11" fmla="*/ 69273 w 290945"/>
                <a:gd name="connsiteY11" fmla="*/ 100160 h 222428"/>
                <a:gd name="connsiteX12" fmla="*/ 90054 w 290945"/>
                <a:gd name="connsiteY12" fmla="*/ 86306 h 222428"/>
                <a:gd name="connsiteX13" fmla="*/ 103909 w 290945"/>
                <a:gd name="connsiteY13" fmla="*/ 65524 h 222428"/>
                <a:gd name="connsiteX14" fmla="*/ 145473 w 290945"/>
                <a:gd name="connsiteY14" fmla="*/ 37815 h 222428"/>
                <a:gd name="connsiteX15" fmla="*/ 124691 w 290945"/>
                <a:gd name="connsiteY15" fmla="*/ 51669 h 222428"/>
                <a:gd name="connsiteX16" fmla="*/ 103909 w 290945"/>
                <a:gd name="connsiteY16" fmla="*/ 58596 h 222428"/>
                <a:gd name="connsiteX17" fmla="*/ 96982 w 290945"/>
                <a:gd name="connsiteY17" fmla="*/ 79378 h 222428"/>
                <a:gd name="connsiteX18" fmla="*/ 62345 w 290945"/>
                <a:gd name="connsiteY18" fmla="*/ 127869 h 222428"/>
                <a:gd name="connsiteX19" fmla="*/ 69273 w 290945"/>
                <a:gd name="connsiteY19" fmla="*/ 190215 h 222428"/>
                <a:gd name="connsiteX20" fmla="*/ 76200 w 290945"/>
                <a:gd name="connsiteY20" fmla="*/ 169433 h 222428"/>
                <a:gd name="connsiteX21" fmla="*/ 90054 w 290945"/>
                <a:gd name="connsiteY21" fmla="*/ 141724 h 222428"/>
                <a:gd name="connsiteX22" fmla="*/ 110836 w 290945"/>
                <a:gd name="connsiteY22" fmla="*/ 127869 h 222428"/>
                <a:gd name="connsiteX23" fmla="*/ 117764 w 290945"/>
                <a:gd name="connsiteY23" fmla="*/ 107087 h 222428"/>
                <a:gd name="connsiteX24" fmla="*/ 138545 w 290945"/>
                <a:gd name="connsiteY24" fmla="*/ 93233 h 222428"/>
                <a:gd name="connsiteX25" fmla="*/ 173182 w 290945"/>
                <a:gd name="connsiteY25" fmla="*/ 37815 h 222428"/>
                <a:gd name="connsiteX26" fmla="*/ 166254 w 290945"/>
                <a:gd name="connsiteY26" fmla="*/ 107087 h 222428"/>
                <a:gd name="connsiteX27" fmla="*/ 152400 w 290945"/>
                <a:gd name="connsiteY27" fmla="*/ 134796 h 222428"/>
                <a:gd name="connsiteX28" fmla="*/ 138545 w 290945"/>
                <a:gd name="connsiteY28" fmla="*/ 155578 h 222428"/>
                <a:gd name="connsiteX29" fmla="*/ 159327 w 290945"/>
                <a:gd name="connsiteY29" fmla="*/ 148651 h 222428"/>
                <a:gd name="connsiteX30" fmla="*/ 180109 w 290945"/>
                <a:gd name="connsiteY30" fmla="*/ 127869 h 222428"/>
                <a:gd name="connsiteX31" fmla="*/ 187036 w 290945"/>
                <a:gd name="connsiteY31" fmla="*/ 100160 h 222428"/>
                <a:gd name="connsiteX32" fmla="*/ 207818 w 290945"/>
                <a:gd name="connsiteY32" fmla="*/ 58596 h 222428"/>
                <a:gd name="connsiteX33" fmla="*/ 228600 w 290945"/>
                <a:gd name="connsiteY33" fmla="*/ 44742 h 222428"/>
                <a:gd name="connsiteX34" fmla="*/ 221673 w 290945"/>
                <a:gd name="connsiteY34" fmla="*/ 79378 h 222428"/>
                <a:gd name="connsiteX35" fmla="*/ 207818 w 290945"/>
                <a:gd name="connsiteY35" fmla="*/ 100160 h 222428"/>
                <a:gd name="connsiteX36" fmla="*/ 214745 w 290945"/>
                <a:gd name="connsiteY36" fmla="*/ 183287 h 222428"/>
                <a:gd name="connsiteX37" fmla="*/ 221673 w 290945"/>
                <a:gd name="connsiteY37" fmla="*/ 162506 h 222428"/>
                <a:gd name="connsiteX38" fmla="*/ 228600 w 290945"/>
                <a:gd name="connsiteY38" fmla="*/ 134796 h 222428"/>
                <a:gd name="connsiteX39" fmla="*/ 242454 w 290945"/>
                <a:gd name="connsiteY39" fmla="*/ 114015 h 222428"/>
                <a:gd name="connsiteX40" fmla="*/ 249382 w 290945"/>
                <a:gd name="connsiteY40" fmla="*/ 93233 h 222428"/>
                <a:gd name="connsiteX41" fmla="*/ 256309 w 290945"/>
                <a:gd name="connsiteY41" fmla="*/ 65524 h 222428"/>
                <a:gd name="connsiteX42" fmla="*/ 277091 w 290945"/>
                <a:gd name="connsiteY42" fmla="*/ 58596 h 222428"/>
                <a:gd name="connsiteX43" fmla="*/ 290945 w 290945"/>
                <a:gd name="connsiteY43" fmla="*/ 79378 h 222428"/>
                <a:gd name="connsiteX44" fmla="*/ 277091 w 290945"/>
                <a:gd name="connsiteY44" fmla="*/ 100160 h 222428"/>
                <a:gd name="connsiteX45" fmla="*/ 263236 w 290945"/>
                <a:gd name="connsiteY45" fmla="*/ 141724 h 222428"/>
                <a:gd name="connsiteX46" fmla="*/ 256309 w 290945"/>
                <a:gd name="connsiteY46" fmla="*/ 169433 h 222428"/>
                <a:gd name="connsiteX47" fmla="*/ 284018 w 290945"/>
                <a:gd name="connsiteY47" fmla="*/ 148651 h 22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90945" h="222428">
                  <a:moveTo>
                    <a:pt x="0" y="176360"/>
                  </a:moveTo>
                  <a:cubicBezTo>
                    <a:pt x="16487" y="126898"/>
                    <a:pt x="1703" y="142897"/>
                    <a:pt x="34636" y="120942"/>
                  </a:cubicBezTo>
                  <a:cubicBezTo>
                    <a:pt x="36945" y="114015"/>
                    <a:pt x="39558" y="107181"/>
                    <a:pt x="41564" y="100160"/>
                  </a:cubicBezTo>
                  <a:cubicBezTo>
                    <a:pt x="44180" y="91006"/>
                    <a:pt x="43210" y="80373"/>
                    <a:pt x="48491" y="72451"/>
                  </a:cubicBezTo>
                  <a:cubicBezTo>
                    <a:pt x="53109" y="65524"/>
                    <a:pt x="62346" y="63214"/>
                    <a:pt x="69273" y="58596"/>
                  </a:cubicBezTo>
                  <a:cubicBezTo>
                    <a:pt x="69553" y="57755"/>
                    <a:pt x="82730" y="0"/>
                    <a:pt x="90054" y="58596"/>
                  </a:cubicBezTo>
                  <a:cubicBezTo>
                    <a:pt x="93987" y="90059"/>
                    <a:pt x="80818" y="95542"/>
                    <a:pt x="62345" y="114015"/>
                  </a:cubicBezTo>
                  <a:cubicBezTo>
                    <a:pt x="57727" y="123251"/>
                    <a:pt x="53614" y="132758"/>
                    <a:pt x="48491" y="141724"/>
                  </a:cubicBezTo>
                  <a:cubicBezTo>
                    <a:pt x="31142" y="172085"/>
                    <a:pt x="36781" y="151535"/>
                    <a:pt x="27709" y="183287"/>
                  </a:cubicBezTo>
                  <a:cubicBezTo>
                    <a:pt x="16526" y="222428"/>
                    <a:pt x="17457" y="215984"/>
                    <a:pt x="34636" y="190215"/>
                  </a:cubicBezTo>
                  <a:cubicBezTo>
                    <a:pt x="38508" y="174729"/>
                    <a:pt x="48675" y="131056"/>
                    <a:pt x="55418" y="120942"/>
                  </a:cubicBezTo>
                  <a:cubicBezTo>
                    <a:pt x="60036" y="114015"/>
                    <a:pt x="63386" y="106047"/>
                    <a:pt x="69273" y="100160"/>
                  </a:cubicBezTo>
                  <a:cubicBezTo>
                    <a:pt x="75160" y="94273"/>
                    <a:pt x="83127" y="90924"/>
                    <a:pt x="90054" y="86306"/>
                  </a:cubicBezTo>
                  <a:cubicBezTo>
                    <a:pt x="94672" y="79379"/>
                    <a:pt x="97408" y="70725"/>
                    <a:pt x="103909" y="65524"/>
                  </a:cubicBezTo>
                  <a:cubicBezTo>
                    <a:pt x="114645" y="56935"/>
                    <a:pt x="145473" y="61831"/>
                    <a:pt x="145473" y="37815"/>
                  </a:cubicBezTo>
                  <a:cubicBezTo>
                    <a:pt x="145473" y="29490"/>
                    <a:pt x="132138" y="47946"/>
                    <a:pt x="124691" y="51669"/>
                  </a:cubicBezTo>
                  <a:cubicBezTo>
                    <a:pt x="118160" y="54934"/>
                    <a:pt x="110836" y="56287"/>
                    <a:pt x="103909" y="58596"/>
                  </a:cubicBezTo>
                  <a:cubicBezTo>
                    <a:pt x="101600" y="65523"/>
                    <a:pt x="101226" y="73436"/>
                    <a:pt x="96982" y="79378"/>
                  </a:cubicBezTo>
                  <a:cubicBezTo>
                    <a:pt x="55890" y="136908"/>
                    <a:pt x="77999" y="80911"/>
                    <a:pt x="62345" y="127869"/>
                  </a:cubicBezTo>
                  <a:cubicBezTo>
                    <a:pt x="64654" y="148651"/>
                    <a:pt x="62661" y="170378"/>
                    <a:pt x="69273" y="190215"/>
                  </a:cubicBezTo>
                  <a:cubicBezTo>
                    <a:pt x="71582" y="197142"/>
                    <a:pt x="73324" y="176145"/>
                    <a:pt x="76200" y="169433"/>
                  </a:cubicBezTo>
                  <a:cubicBezTo>
                    <a:pt x="80268" y="159941"/>
                    <a:pt x="83443" y="149657"/>
                    <a:pt x="90054" y="141724"/>
                  </a:cubicBezTo>
                  <a:cubicBezTo>
                    <a:pt x="95384" y="135328"/>
                    <a:pt x="103909" y="132487"/>
                    <a:pt x="110836" y="127869"/>
                  </a:cubicBezTo>
                  <a:cubicBezTo>
                    <a:pt x="113145" y="120942"/>
                    <a:pt x="113202" y="112789"/>
                    <a:pt x="117764" y="107087"/>
                  </a:cubicBezTo>
                  <a:cubicBezTo>
                    <a:pt x="122965" y="100586"/>
                    <a:pt x="134133" y="100293"/>
                    <a:pt x="138545" y="93233"/>
                  </a:cubicBezTo>
                  <a:cubicBezTo>
                    <a:pt x="179762" y="27286"/>
                    <a:pt x="126151" y="69168"/>
                    <a:pt x="173182" y="37815"/>
                  </a:cubicBezTo>
                  <a:cubicBezTo>
                    <a:pt x="181819" y="72363"/>
                    <a:pt x="185930" y="67733"/>
                    <a:pt x="166254" y="107087"/>
                  </a:cubicBezTo>
                  <a:cubicBezTo>
                    <a:pt x="161636" y="116323"/>
                    <a:pt x="157523" y="125830"/>
                    <a:pt x="152400" y="134796"/>
                  </a:cubicBezTo>
                  <a:cubicBezTo>
                    <a:pt x="148269" y="142025"/>
                    <a:pt x="134822" y="148131"/>
                    <a:pt x="138545" y="155578"/>
                  </a:cubicBezTo>
                  <a:cubicBezTo>
                    <a:pt x="141810" y="162109"/>
                    <a:pt x="152400" y="150960"/>
                    <a:pt x="159327" y="148651"/>
                  </a:cubicBezTo>
                  <a:cubicBezTo>
                    <a:pt x="166254" y="141724"/>
                    <a:pt x="175248" y="136375"/>
                    <a:pt x="180109" y="127869"/>
                  </a:cubicBezTo>
                  <a:cubicBezTo>
                    <a:pt x="184833" y="119603"/>
                    <a:pt x="184420" y="109314"/>
                    <a:pt x="187036" y="100160"/>
                  </a:cubicBezTo>
                  <a:cubicBezTo>
                    <a:pt x="191543" y="84387"/>
                    <a:pt x="195676" y="70738"/>
                    <a:pt x="207818" y="58596"/>
                  </a:cubicBezTo>
                  <a:cubicBezTo>
                    <a:pt x="213705" y="52709"/>
                    <a:pt x="221673" y="49360"/>
                    <a:pt x="228600" y="44742"/>
                  </a:cubicBezTo>
                  <a:cubicBezTo>
                    <a:pt x="226291" y="56287"/>
                    <a:pt x="225807" y="68354"/>
                    <a:pt x="221673" y="79378"/>
                  </a:cubicBezTo>
                  <a:cubicBezTo>
                    <a:pt x="218750" y="87174"/>
                    <a:pt x="208372" y="91853"/>
                    <a:pt x="207818" y="100160"/>
                  </a:cubicBezTo>
                  <a:cubicBezTo>
                    <a:pt x="205968" y="127903"/>
                    <a:pt x="212436" y="155578"/>
                    <a:pt x="214745" y="183287"/>
                  </a:cubicBezTo>
                  <a:cubicBezTo>
                    <a:pt x="217054" y="176360"/>
                    <a:pt x="219667" y="169527"/>
                    <a:pt x="221673" y="162506"/>
                  </a:cubicBezTo>
                  <a:cubicBezTo>
                    <a:pt x="224289" y="153351"/>
                    <a:pt x="224850" y="143547"/>
                    <a:pt x="228600" y="134796"/>
                  </a:cubicBezTo>
                  <a:cubicBezTo>
                    <a:pt x="231879" y="127144"/>
                    <a:pt x="238731" y="121461"/>
                    <a:pt x="242454" y="114015"/>
                  </a:cubicBezTo>
                  <a:cubicBezTo>
                    <a:pt x="245720" y="107484"/>
                    <a:pt x="247376" y="100254"/>
                    <a:pt x="249382" y="93233"/>
                  </a:cubicBezTo>
                  <a:cubicBezTo>
                    <a:pt x="251998" y="84079"/>
                    <a:pt x="250362" y="72958"/>
                    <a:pt x="256309" y="65524"/>
                  </a:cubicBezTo>
                  <a:cubicBezTo>
                    <a:pt x="260871" y="59822"/>
                    <a:pt x="270164" y="60905"/>
                    <a:pt x="277091" y="58596"/>
                  </a:cubicBezTo>
                  <a:cubicBezTo>
                    <a:pt x="281709" y="65523"/>
                    <a:pt x="290945" y="71053"/>
                    <a:pt x="290945" y="79378"/>
                  </a:cubicBezTo>
                  <a:cubicBezTo>
                    <a:pt x="290945" y="87703"/>
                    <a:pt x="280472" y="92552"/>
                    <a:pt x="277091" y="100160"/>
                  </a:cubicBezTo>
                  <a:cubicBezTo>
                    <a:pt x="271160" y="113505"/>
                    <a:pt x="266778" y="127556"/>
                    <a:pt x="263236" y="141724"/>
                  </a:cubicBezTo>
                  <a:cubicBezTo>
                    <a:pt x="260927" y="150960"/>
                    <a:pt x="251028" y="161511"/>
                    <a:pt x="256309" y="169433"/>
                  </a:cubicBezTo>
                  <a:cubicBezTo>
                    <a:pt x="268539" y="187777"/>
                    <a:pt x="283337" y="150013"/>
                    <a:pt x="284018" y="148651"/>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cxnSp>
          <p:nvCxnSpPr>
            <p:cNvPr id="123" name="Прямая соединительная линия 122"/>
            <p:cNvCxnSpPr/>
            <p:nvPr/>
          </p:nvCxnSpPr>
          <p:spPr>
            <a:xfrm>
              <a:off x="642910" y="6357958"/>
              <a:ext cx="150019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Прямая соединительная линия 146"/>
            <p:cNvCxnSpPr/>
            <p:nvPr/>
          </p:nvCxnSpPr>
          <p:spPr>
            <a:xfrm rot="5400000" flipH="1" flipV="1">
              <a:off x="2036745" y="625000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Прямая соединительная линия 148"/>
            <p:cNvCxnSpPr/>
            <p:nvPr/>
          </p:nvCxnSpPr>
          <p:spPr>
            <a:xfrm>
              <a:off x="2143108" y="6143644"/>
              <a:ext cx="135732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2" name="TextBox 151"/>
            <p:cNvSpPr txBox="1"/>
            <p:nvPr/>
          </p:nvSpPr>
          <p:spPr>
            <a:xfrm>
              <a:off x="2143108" y="5643578"/>
              <a:ext cx="441146" cy="369332"/>
            </a:xfrm>
            <a:prstGeom prst="rect">
              <a:avLst/>
            </a:prstGeom>
            <a:noFill/>
          </p:spPr>
          <p:txBody>
            <a:bodyPr wrap="none" rtlCol="0">
              <a:spAutoFit/>
            </a:bodyPr>
            <a:lstStyle/>
            <a:p>
              <a:r>
                <a:rPr lang="en-GB" dirty="0" smtClean="0"/>
                <a:t>(</a:t>
              </a:r>
              <a:r>
                <a:rPr lang="en-GB" dirty="0" smtClean="0">
                  <a:solidFill>
                    <a:srgbClr val="FF0000"/>
                  </a:solidFill>
                </a:rPr>
                <a:t>*</a:t>
              </a:r>
              <a:r>
                <a:rPr lang="en-GB" dirty="0" smtClean="0"/>
                <a:t>)</a:t>
              </a:r>
              <a:endParaRPr lang="ru-RU" dirty="0"/>
            </a:p>
          </p:txBody>
        </p:sp>
      </p:gr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0"/>
            <a:ext cx="8429684" cy="1815882"/>
          </a:xfrm>
          <a:prstGeom prst="rect">
            <a:avLst/>
          </a:prstGeom>
          <a:noFill/>
        </p:spPr>
        <p:txBody>
          <a:bodyPr wrap="square" rtlCol="0">
            <a:spAutoFit/>
          </a:bodyPr>
          <a:lstStyle/>
          <a:p>
            <a:pPr algn="just"/>
            <a:r>
              <a:rPr lang="ru-RU" sz="1600" dirty="0" smtClean="0"/>
              <a:t>Так работает схема в идеальных условиях (спаяна из дискретных микросхем «из </a:t>
            </a:r>
            <a:r>
              <a:rPr lang="ru-RU" sz="1600" dirty="0" err="1" smtClean="0"/>
              <a:t>рассыпухи</a:t>
            </a:r>
            <a:r>
              <a:rPr lang="ru-RU" sz="1600" dirty="0" smtClean="0"/>
              <a:t>»).</a:t>
            </a:r>
          </a:p>
          <a:p>
            <a:pPr algn="just"/>
            <a:r>
              <a:rPr lang="ru-RU" sz="1600" dirty="0" smtClean="0"/>
              <a:t>А если мы такую схему разведем в </a:t>
            </a:r>
            <a:r>
              <a:rPr lang="ru-RU" sz="1600" dirty="0" err="1" smtClean="0"/>
              <a:t>ПЛИСе</a:t>
            </a:r>
            <a:r>
              <a:rPr lang="ru-RU" sz="1600" dirty="0" smtClean="0"/>
              <a:t>, то может получиться так, что схема разойдется следующим образом: сигнал С </a:t>
            </a:r>
            <a:r>
              <a:rPr lang="ru-RU" sz="1600" dirty="0" err="1" smtClean="0"/>
              <a:t>с</a:t>
            </a:r>
            <a:r>
              <a:rPr lang="ru-RU" sz="1600" dirty="0" smtClean="0"/>
              <a:t> 1-го триггера будет приходить на 2-й триггер с задержкой. Т.е. эквивалентная схема будет выглядеть следующим образом: вставится некий элемент задержки, тогда, что у нас получится:</a:t>
            </a:r>
          </a:p>
          <a:p>
            <a:pPr algn="just"/>
            <a:endParaRPr lang="ru-RU" sz="1600" dirty="0" smtClean="0"/>
          </a:p>
          <a:p>
            <a:pPr algn="just"/>
            <a:r>
              <a:rPr lang="ru-RU" sz="1600" dirty="0" smtClean="0"/>
              <a:t>Строим векторную диаграмму:</a:t>
            </a:r>
            <a:endParaRPr lang="ru-RU" sz="1600" dirty="0"/>
          </a:p>
        </p:txBody>
      </p:sp>
      <p:cxnSp>
        <p:nvCxnSpPr>
          <p:cNvPr id="31" name="Прямая соединительная линия 30"/>
          <p:cNvCxnSpPr/>
          <p:nvPr/>
        </p:nvCxnSpPr>
        <p:spPr>
          <a:xfrm rot="5400000">
            <a:off x="-250065" y="4321975"/>
            <a:ext cx="2928958"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rot="5400000">
            <a:off x="465109" y="4321181"/>
            <a:ext cx="2928958"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rot="5400000">
            <a:off x="1179489" y="4321181"/>
            <a:ext cx="2928958"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rot="5400000">
            <a:off x="1893869" y="4321181"/>
            <a:ext cx="2928958"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rot="5400000">
            <a:off x="822299" y="4606933"/>
            <a:ext cx="2500330"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rot="5400000">
            <a:off x="1536679" y="4606933"/>
            <a:ext cx="2500330"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rot="5400000">
            <a:off x="572266" y="4499776"/>
            <a:ext cx="271464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75" name="Группа 74"/>
          <p:cNvGrpSpPr/>
          <p:nvPr/>
        </p:nvGrpSpPr>
        <p:grpSpPr>
          <a:xfrm>
            <a:off x="500034" y="2500306"/>
            <a:ext cx="3857652" cy="3226852"/>
            <a:chOff x="500034" y="2500306"/>
            <a:chExt cx="3857652" cy="3226852"/>
          </a:xfrm>
        </p:grpSpPr>
        <p:cxnSp>
          <p:nvCxnSpPr>
            <p:cNvPr id="5" name="Прямая со стрелкой 4"/>
            <p:cNvCxnSpPr/>
            <p:nvPr/>
          </p:nvCxnSpPr>
          <p:spPr>
            <a:xfrm rot="5400000" flipH="1" flipV="1">
              <a:off x="-643768" y="4071148"/>
              <a:ext cx="3143272"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flipV="1">
              <a:off x="928662" y="5643578"/>
              <a:ext cx="3429024" cy="95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928662" y="3714752"/>
              <a:ext cx="342902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928662" y="4357694"/>
              <a:ext cx="342902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928662" y="5072074"/>
              <a:ext cx="3429024" cy="1588"/>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71472" y="3500438"/>
              <a:ext cx="399468" cy="369332"/>
            </a:xfrm>
            <a:prstGeom prst="rect">
              <a:avLst/>
            </a:prstGeom>
            <a:noFill/>
          </p:spPr>
          <p:txBody>
            <a:bodyPr wrap="none" rtlCol="0">
              <a:spAutoFit/>
            </a:bodyPr>
            <a:lstStyle/>
            <a:p>
              <a:r>
                <a:rPr lang="en-GB" dirty="0" smtClean="0"/>
                <a:t>C</a:t>
              </a:r>
              <a:r>
                <a:rPr lang="ru-RU" sz="1400" dirty="0" smtClean="0"/>
                <a:t>1</a:t>
              </a:r>
              <a:endParaRPr lang="ru-RU" dirty="0"/>
            </a:p>
          </p:txBody>
        </p:sp>
        <p:sp>
          <p:nvSpPr>
            <p:cNvPr id="11" name="TextBox 10"/>
            <p:cNvSpPr txBox="1"/>
            <p:nvPr/>
          </p:nvSpPr>
          <p:spPr>
            <a:xfrm>
              <a:off x="571472" y="4143380"/>
              <a:ext cx="327334" cy="369332"/>
            </a:xfrm>
            <a:prstGeom prst="rect">
              <a:avLst/>
            </a:prstGeom>
            <a:noFill/>
          </p:spPr>
          <p:txBody>
            <a:bodyPr wrap="none" rtlCol="0">
              <a:spAutoFit/>
            </a:bodyPr>
            <a:lstStyle/>
            <a:p>
              <a:r>
                <a:rPr lang="en-GB" dirty="0" smtClean="0"/>
                <a:t>D</a:t>
              </a:r>
              <a:endParaRPr lang="ru-RU" dirty="0"/>
            </a:p>
          </p:txBody>
        </p:sp>
        <p:sp>
          <p:nvSpPr>
            <p:cNvPr id="12" name="TextBox 11"/>
            <p:cNvSpPr txBox="1"/>
            <p:nvPr/>
          </p:nvSpPr>
          <p:spPr>
            <a:xfrm>
              <a:off x="500034" y="4857760"/>
              <a:ext cx="431528" cy="369332"/>
            </a:xfrm>
            <a:prstGeom prst="rect">
              <a:avLst/>
            </a:prstGeom>
            <a:noFill/>
          </p:spPr>
          <p:txBody>
            <a:bodyPr wrap="none" rtlCol="0">
              <a:spAutoFit/>
            </a:bodyPr>
            <a:lstStyle/>
            <a:p>
              <a:r>
                <a:rPr lang="en-GB" dirty="0" smtClean="0"/>
                <a:t>Q</a:t>
              </a:r>
              <a:r>
                <a:rPr lang="en-GB" sz="1400" dirty="0" smtClean="0"/>
                <a:t>0</a:t>
              </a:r>
              <a:endParaRPr lang="ru-RU" dirty="0"/>
            </a:p>
          </p:txBody>
        </p:sp>
        <p:sp>
          <p:nvSpPr>
            <p:cNvPr id="13" name="TextBox 12"/>
            <p:cNvSpPr txBox="1"/>
            <p:nvPr/>
          </p:nvSpPr>
          <p:spPr>
            <a:xfrm>
              <a:off x="500034" y="5357826"/>
              <a:ext cx="431528" cy="369332"/>
            </a:xfrm>
            <a:prstGeom prst="rect">
              <a:avLst/>
            </a:prstGeom>
            <a:noFill/>
          </p:spPr>
          <p:txBody>
            <a:bodyPr wrap="none" rtlCol="0">
              <a:spAutoFit/>
            </a:bodyPr>
            <a:lstStyle/>
            <a:p>
              <a:r>
                <a:rPr lang="en-GB" dirty="0" smtClean="0"/>
                <a:t>Q</a:t>
              </a:r>
              <a:r>
                <a:rPr lang="en-GB" sz="1400" dirty="0" smtClean="0"/>
                <a:t>1</a:t>
              </a:r>
              <a:endParaRPr lang="ru-RU" dirty="0"/>
            </a:p>
          </p:txBody>
        </p:sp>
        <p:cxnSp>
          <p:nvCxnSpPr>
            <p:cNvPr id="14" name="Прямая соединительная линия 13"/>
            <p:cNvCxnSpPr/>
            <p:nvPr/>
          </p:nvCxnSpPr>
          <p:spPr>
            <a:xfrm>
              <a:off x="92866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1214414" y="292893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5400000" flipH="1" flipV="1">
              <a:off x="1107257" y="303609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flipH="1" flipV="1">
              <a:off x="1536679"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1928794" y="292893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164304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5400000" flipH="1" flipV="1">
              <a:off x="1822431"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flipH="1" flipV="1">
              <a:off x="2251059"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235742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flipH="1" flipV="1">
              <a:off x="2536811"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flipH="1" flipV="1">
              <a:off x="2965439"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a:off x="2643174" y="292893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307180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rot="5400000" flipH="1" flipV="1">
              <a:off x="3251191"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3357554" y="292893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rot="5400000" flipH="1" flipV="1">
              <a:off x="3679819"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378618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928662" y="435769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rot="5400000" flipH="1" flipV="1">
              <a:off x="1250927" y="424974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a:off x="1357290" y="4143380"/>
              <a:ext cx="271464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a:off x="1214414" y="5072074"/>
              <a:ext cx="85725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rot="5400000" flipH="1" flipV="1">
              <a:off x="1965307" y="496412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a:off x="2071670" y="4857760"/>
              <a:ext cx="200026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Полилиния 42"/>
            <p:cNvSpPr/>
            <p:nvPr/>
          </p:nvSpPr>
          <p:spPr>
            <a:xfrm>
              <a:off x="945577" y="4903638"/>
              <a:ext cx="265824" cy="173182"/>
            </a:xfrm>
            <a:custGeom>
              <a:avLst/>
              <a:gdLst>
                <a:gd name="connsiteX0" fmla="*/ 0 w 265824"/>
                <a:gd name="connsiteY0" fmla="*/ 152400 h 173182"/>
                <a:gd name="connsiteX1" fmla="*/ 13854 w 265824"/>
                <a:gd name="connsiteY1" fmla="*/ 83127 h 173182"/>
                <a:gd name="connsiteX2" fmla="*/ 20782 w 265824"/>
                <a:gd name="connsiteY2" fmla="*/ 62346 h 173182"/>
                <a:gd name="connsiteX3" fmla="*/ 34636 w 265824"/>
                <a:gd name="connsiteY3" fmla="*/ 41564 h 173182"/>
                <a:gd name="connsiteX4" fmla="*/ 48491 w 265824"/>
                <a:gd name="connsiteY4" fmla="*/ 13855 h 173182"/>
                <a:gd name="connsiteX5" fmla="*/ 69272 w 265824"/>
                <a:gd name="connsiteY5" fmla="*/ 0 h 173182"/>
                <a:gd name="connsiteX6" fmla="*/ 62345 w 265824"/>
                <a:gd name="connsiteY6" fmla="*/ 27709 h 173182"/>
                <a:gd name="connsiteX7" fmla="*/ 48491 w 265824"/>
                <a:gd name="connsiteY7" fmla="*/ 48491 h 173182"/>
                <a:gd name="connsiteX8" fmla="*/ 41563 w 265824"/>
                <a:gd name="connsiteY8" fmla="*/ 90055 h 173182"/>
                <a:gd name="connsiteX9" fmla="*/ 34636 w 265824"/>
                <a:gd name="connsiteY9" fmla="*/ 138546 h 173182"/>
                <a:gd name="connsiteX10" fmla="*/ 55418 w 265824"/>
                <a:gd name="connsiteY10" fmla="*/ 131618 h 173182"/>
                <a:gd name="connsiteX11" fmla="*/ 62345 w 265824"/>
                <a:gd name="connsiteY11" fmla="*/ 110837 h 173182"/>
                <a:gd name="connsiteX12" fmla="*/ 69272 w 265824"/>
                <a:gd name="connsiteY12" fmla="*/ 83127 h 173182"/>
                <a:gd name="connsiteX13" fmla="*/ 90054 w 265824"/>
                <a:gd name="connsiteY13" fmla="*/ 76200 h 173182"/>
                <a:gd name="connsiteX14" fmla="*/ 96982 w 265824"/>
                <a:gd name="connsiteY14" fmla="*/ 48491 h 173182"/>
                <a:gd name="connsiteX15" fmla="*/ 103909 w 265824"/>
                <a:gd name="connsiteY15" fmla="*/ 27709 h 173182"/>
                <a:gd name="connsiteX16" fmla="*/ 124691 w 265824"/>
                <a:gd name="connsiteY16" fmla="*/ 34637 h 173182"/>
                <a:gd name="connsiteX17" fmla="*/ 110836 w 265824"/>
                <a:gd name="connsiteY17" fmla="*/ 117764 h 173182"/>
                <a:gd name="connsiteX18" fmla="*/ 96982 w 265824"/>
                <a:gd name="connsiteY18" fmla="*/ 159327 h 173182"/>
                <a:gd name="connsiteX19" fmla="*/ 117763 w 265824"/>
                <a:gd name="connsiteY19" fmla="*/ 96982 h 173182"/>
                <a:gd name="connsiteX20" fmla="*/ 124691 w 265824"/>
                <a:gd name="connsiteY20" fmla="*/ 76200 h 173182"/>
                <a:gd name="connsiteX21" fmla="*/ 152400 w 265824"/>
                <a:gd name="connsiteY21" fmla="*/ 62346 h 173182"/>
                <a:gd name="connsiteX22" fmla="*/ 187036 w 265824"/>
                <a:gd name="connsiteY22" fmla="*/ 34637 h 173182"/>
                <a:gd name="connsiteX23" fmla="*/ 180109 w 265824"/>
                <a:gd name="connsiteY23" fmla="*/ 55418 h 173182"/>
                <a:gd name="connsiteX24" fmla="*/ 152400 w 265824"/>
                <a:gd name="connsiteY24" fmla="*/ 103909 h 173182"/>
                <a:gd name="connsiteX25" fmla="*/ 166254 w 265824"/>
                <a:gd name="connsiteY25" fmla="*/ 117764 h 173182"/>
                <a:gd name="connsiteX26" fmla="*/ 187036 w 265824"/>
                <a:gd name="connsiteY26" fmla="*/ 103909 h 173182"/>
                <a:gd name="connsiteX27" fmla="*/ 221672 w 265824"/>
                <a:gd name="connsiteY27" fmla="*/ 69273 h 173182"/>
                <a:gd name="connsiteX28" fmla="*/ 214745 w 265824"/>
                <a:gd name="connsiteY28" fmla="*/ 96982 h 173182"/>
                <a:gd name="connsiteX29" fmla="*/ 207818 w 265824"/>
                <a:gd name="connsiteY29" fmla="*/ 117764 h 173182"/>
                <a:gd name="connsiteX30" fmla="*/ 228600 w 265824"/>
                <a:gd name="connsiteY30" fmla="*/ 76200 h 173182"/>
                <a:gd name="connsiteX31" fmla="*/ 256309 w 265824"/>
                <a:gd name="connsiteY31" fmla="*/ 69273 h 173182"/>
                <a:gd name="connsiteX32" fmla="*/ 256309 w 265824"/>
                <a:gd name="connsiteY32" fmla="*/ 173182 h 17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5824" h="173182">
                  <a:moveTo>
                    <a:pt x="0" y="152400"/>
                  </a:moveTo>
                  <a:cubicBezTo>
                    <a:pt x="4618" y="129309"/>
                    <a:pt x="8559" y="106072"/>
                    <a:pt x="13854" y="83127"/>
                  </a:cubicBezTo>
                  <a:cubicBezTo>
                    <a:pt x="15496" y="76012"/>
                    <a:pt x="17516" y="68877"/>
                    <a:pt x="20782" y="62346"/>
                  </a:cubicBezTo>
                  <a:cubicBezTo>
                    <a:pt x="24505" y="54899"/>
                    <a:pt x="30505" y="48793"/>
                    <a:pt x="34636" y="41564"/>
                  </a:cubicBezTo>
                  <a:cubicBezTo>
                    <a:pt x="39759" y="32598"/>
                    <a:pt x="41880" y="21788"/>
                    <a:pt x="48491" y="13855"/>
                  </a:cubicBezTo>
                  <a:cubicBezTo>
                    <a:pt x="53821" y="7459"/>
                    <a:pt x="62345" y="4618"/>
                    <a:pt x="69272" y="0"/>
                  </a:cubicBezTo>
                  <a:cubicBezTo>
                    <a:pt x="66963" y="9236"/>
                    <a:pt x="66095" y="18958"/>
                    <a:pt x="62345" y="27709"/>
                  </a:cubicBezTo>
                  <a:cubicBezTo>
                    <a:pt x="59066" y="35361"/>
                    <a:pt x="51124" y="40593"/>
                    <a:pt x="48491" y="48491"/>
                  </a:cubicBezTo>
                  <a:cubicBezTo>
                    <a:pt x="44049" y="61816"/>
                    <a:pt x="43699" y="76173"/>
                    <a:pt x="41563" y="90055"/>
                  </a:cubicBezTo>
                  <a:cubicBezTo>
                    <a:pt x="39080" y="106193"/>
                    <a:pt x="29472" y="123056"/>
                    <a:pt x="34636" y="138546"/>
                  </a:cubicBezTo>
                  <a:cubicBezTo>
                    <a:pt x="36945" y="145473"/>
                    <a:pt x="48491" y="133927"/>
                    <a:pt x="55418" y="131618"/>
                  </a:cubicBezTo>
                  <a:cubicBezTo>
                    <a:pt x="57727" y="124691"/>
                    <a:pt x="60339" y="117858"/>
                    <a:pt x="62345" y="110837"/>
                  </a:cubicBezTo>
                  <a:cubicBezTo>
                    <a:pt x="64960" y="101682"/>
                    <a:pt x="63324" y="90562"/>
                    <a:pt x="69272" y="83127"/>
                  </a:cubicBezTo>
                  <a:cubicBezTo>
                    <a:pt x="73833" y="77425"/>
                    <a:pt x="83127" y="78509"/>
                    <a:pt x="90054" y="76200"/>
                  </a:cubicBezTo>
                  <a:cubicBezTo>
                    <a:pt x="92363" y="66964"/>
                    <a:pt x="94366" y="57645"/>
                    <a:pt x="96982" y="48491"/>
                  </a:cubicBezTo>
                  <a:cubicBezTo>
                    <a:pt x="98988" y="41470"/>
                    <a:pt x="97378" y="30974"/>
                    <a:pt x="103909" y="27709"/>
                  </a:cubicBezTo>
                  <a:cubicBezTo>
                    <a:pt x="110440" y="24443"/>
                    <a:pt x="117764" y="32328"/>
                    <a:pt x="124691" y="34637"/>
                  </a:cubicBezTo>
                  <a:cubicBezTo>
                    <a:pt x="119779" y="73928"/>
                    <a:pt x="120643" y="85073"/>
                    <a:pt x="110836" y="117764"/>
                  </a:cubicBezTo>
                  <a:cubicBezTo>
                    <a:pt x="106640" y="131752"/>
                    <a:pt x="96982" y="159327"/>
                    <a:pt x="96982" y="159327"/>
                  </a:cubicBezTo>
                  <a:cubicBezTo>
                    <a:pt x="109841" y="82169"/>
                    <a:pt x="93413" y="145682"/>
                    <a:pt x="117763" y="96982"/>
                  </a:cubicBezTo>
                  <a:cubicBezTo>
                    <a:pt x="121029" y="90451"/>
                    <a:pt x="119528" y="81363"/>
                    <a:pt x="124691" y="76200"/>
                  </a:cubicBezTo>
                  <a:cubicBezTo>
                    <a:pt x="131993" y="68898"/>
                    <a:pt x="143164" y="66964"/>
                    <a:pt x="152400" y="62346"/>
                  </a:cubicBezTo>
                  <a:cubicBezTo>
                    <a:pt x="152865" y="61648"/>
                    <a:pt x="173651" y="21253"/>
                    <a:pt x="187036" y="34637"/>
                  </a:cubicBezTo>
                  <a:cubicBezTo>
                    <a:pt x="192199" y="39800"/>
                    <a:pt x="182985" y="48707"/>
                    <a:pt x="180109" y="55418"/>
                  </a:cubicBezTo>
                  <a:cubicBezTo>
                    <a:pt x="169563" y="80024"/>
                    <a:pt x="166312" y="83040"/>
                    <a:pt x="152400" y="103909"/>
                  </a:cubicBezTo>
                  <a:cubicBezTo>
                    <a:pt x="165568" y="169750"/>
                    <a:pt x="152622" y="134805"/>
                    <a:pt x="166254" y="117764"/>
                  </a:cubicBezTo>
                  <a:cubicBezTo>
                    <a:pt x="171455" y="111263"/>
                    <a:pt x="180109" y="108527"/>
                    <a:pt x="187036" y="103909"/>
                  </a:cubicBezTo>
                  <a:cubicBezTo>
                    <a:pt x="189525" y="96442"/>
                    <a:pt x="198326" y="53709"/>
                    <a:pt x="221672" y="69273"/>
                  </a:cubicBezTo>
                  <a:cubicBezTo>
                    <a:pt x="229594" y="74554"/>
                    <a:pt x="217360" y="87828"/>
                    <a:pt x="214745" y="96982"/>
                  </a:cubicBezTo>
                  <a:cubicBezTo>
                    <a:pt x="212739" y="104003"/>
                    <a:pt x="200516" y="117764"/>
                    <a:pt x="207818" y="117764"/>
                  </a:cubicBezTo>
                  <a:cubicBezTo>
                    <a:pt x="222124" y="117764"/>
                    <a:pt x="222195" y="81324"/>
                    <a:pt x="228600" y="76200"/>
                  </a:cubicBezTo>
                  <a:cubicBezTo>
                    <a:pt x="236034" y="70253"/>
                    <a:pt x="253694" y="60119"/>
                    <a:pt x="256309" y="69273"/>
                  </a:cubicBezTo>
                  <a:cubicBezTo>
                    <a:pt x="265824" y="102577"/>
                    <a:pt x="256309" y="138546"/>
                    <a:pt x="256309" y="17318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44" name="Полилиния 43"/>
            <p:cNvSpPr/>
            <p:nvPr/>
          </p:nvSpPr>
          <p:spPr>
            <a:xfrm>
              <a:off x="924795" y="5461569"/>
              <a:ext cx="290945" cy="222428"/>
            </a:xfrm>
            <a:custGeom>
              <a:avLst/>
              <a:gdLst>
                <a:gd name="connsiteX0" fmla="*/ 0 w 290945"/>
                <a:gd name="connsiteY0" fmla="*/ 176360 h 222428"/>
                <a:gd name="connsiteX1" fmla="*/ 34636 w 290945"/>
                <a:gd name="connsiteY1" fmla="*/ 120942 h 222428"/>
                <a:gd name="connsiteX2" fmla="*/ 41564 w 290945"/>
                <a:gd name="connsiteY2" fmla="*/ 100160 h 222428"/>
                <a:gd name="connsiteX3" fmla="*/ 48491 w 290945"/>
                <a:gd name="connsiteY3" fmla="*/ 72451 h 222428"/>
                <a:gd name="connsiteX4" fmla="*/ 69273 w 290945"/>
                <a:gd name="connsiteY4" fmla="*/ 58596 h 222428"/>
                <a:gd name="connsiteX5" fmla="*/ 90054 w 290945"/>
                <a:gd name="connsiteY5" fmla="*/ 58596 h 222428"/>
                <a:gd name="connsiteX6" fmla="*/ 62345 w 290945"/>
                <a:gd name="connsiteY6" fmla="*/ 114015 h 222428"/>
                <a:gd name="connsiteX7" fmla="*/ 48491 w 290945"/>
                <a:gd name="connsiteY7" fmla="*/ 141724 h 222428"/>
                <a:gd name="connsiteX8" fmla="*/ 27709 w 290945"/>
                <a:gd name="connsiteY8" fmla="*/ 183287 h 222428"/>
                <a:gd name="connsiteX9" fmla="*/ 34636 w 290945"/>
                <a:gd name="connsiteY9" fmla="*/ 190215 h 222428"/>
                <a:gd name="connsiteX10" fmla="*/ 55418 w 290945"/>
                <a:gd name="connsiteY10" fmla="*/ 120942 h 222428"/>
                <a:gd name="connsiteX11" fmla="*/ 69273 w 290945"/>
                <a:gd name="connsiteY11" fmla="*/ 100160 h 222428"/>
                <a:gd name="connsiteX12" fmla="*/ 90054 w 290945"/>
                <a:gd name="connsiteY12" fmla="*/ 86306 h 222428"/>
                <a:gd name="connsiteX13" fmla="*/ 103909 w 290945"/>
                <a:gd name="connsiteY13" fmla="*/ 65524 h 222428"/>
                <a:gd name="connsiteX14" fmla="*/ 145473 w 290945"/>
                <a:gd name="connsiteY14" fmla="*/ 37815 h 222428"/>
                <a:gd name="connsiteX15" fmla="*/ 124691 w 290945"/>
                <a:gd name="connsiteY15" fmla="*/ 51669 h 222428"/>
                <a:gd name="connsiteX16" fmla="*/ 103909 w 290945"/>
                <a:gd name="connsiteY16" fmla="*/ 58596 h 222428"/>
                <a:gd name="connsiteX17" fmla="*/ 96982 w 290945"/>
                <a:gd name="connsiteY17" fmla="*/ 79378 h 222428"/>
                <a:gd name="connsiteX18" fmla="*/ 62345 w 290945"/>
                <a:gd name="connsiteY18" fmla="*/ 127869 h 222428"/>
                <a:gd name="connsiteX19" fmla="*/ 69273 w 290945"/>
                <a:gd name="connsiteY19" fmla="*/ 190215 h 222428"/>
                <a:gd name="connsiteX20" fmla="*/ 76200 w 290945"/>
                <a:gd name="connsiteY20" fmla="*/ 169433 h 222428"/>
                <a:gd name="connsiteX21" fmla="*/ 90054 w 290945"/>
                <a:gd name="connsiteY21" fmla="*/ 141724 h 222428"/>
                <a:gd name="connsiteX22" fmla="*/ 110836 w 290945"/>
                <a:gd name="connsiteY22" fmla="*/ 127869 h 222428"/>
                <a:gd name="connsiteX23" fmla="*/ 117764 w 290945"/>
                <a:gd name="connsiteY23" fmla="*/ 107087 h 222428"/>
                <a:gd name="connsiteX24" fmla="*/ 138545 w 290945"/>
                <a:gd name="connsiteY24" fmla="*/ 93233 h 222428"/>
                <a:gd name="connsiteX25" fmla="*/ 173182 w 290945"/>
                <a:gd name="connsiteY25" fmla="*/ 37815 h 222428"/>
                <a:gd name="connsiteX26" fmla="*/ 166254 w 290945"/>
                <a:gd name="connsiteY26" fmla="*/ 107087 h 222428"/>
                <a:gd name="connsiteX27" fmla="*/ 152400 w 290945"/>
                <a:gd name="connsiteY27" fmla="*/ 134796 h 222428"/>
                <a:gd name="connsiteX28" fmla="*/ 138545 w 290945"/>
                <a:gd name="connsiteY28" fmla="*/ 155578 h 222428"/>
                <a:gd name="connsiteX29" fmla="*/ 159327 w 290945"/>
                <a:gd name="connsiteY29" fmla="*/ 148651 h 222428"/>
                <a:gd name="connsiteX30" fmla="*/ 180109 w 290945"/>
                <a:gd name="connsiteY30" fmla="*/ 127869 h 222428"/>
                <a:gd name="connsiteX31" fmla="*/ 187036 w 290945"/>
                <a:gd name="connsiteY31" fmla="*/ 100160 h 222428"/>
                <a:gd name="connsiteX32" fmla="*/ 207818 w 290945"/>
                <a:gd name="connsiteY32" fmla="*/ 58596 h 222428"/>
                <a:gd name="connsiteX33" fmla="*/ 228600 w 290945"/>
                <a:gd name="connsiteY33" fmla="*/ 44742 h 222428"/>
                <a:gd name="connsiteX34" fmla="*/ 221673 w 290945"/>
                <a:gd name="connsiteY34" fmla="*/ 79378 h 222428"/>
                <a:gd name="connsiteX35" fmla="*/ 207818 w 290945"/>
                <a:gd name="connsiteY35" fmla="*/ 100160 h 222428"/>
                <a:gd name="connsiteX36" fmla="*/ 214745 w 290945"/>
                <a:gd name="connsiteY36" fmla="*/ 183287 h 222428"/>
                <a:gd name="connsiteX37" fmla="*/ 221673 w 290945"/>
                <a:gd name="connsiteY37" fmla="*/ 162506 h 222428"/>
                <a:gd name="connsiteX38" fmla="*/ 228600 w 290945"/>
                <a:gd name="connsiteY38" fmla="*/ 134796 h 222428"/>
                <a:gd name="connsiteX39" fmla="*/ 242454 w 290945"/>
                <a:gd name="connsiteY39" fmla="*/ 114015 h 222428"/>
                <a:gd name="connsiteX40" fmla="*/ 249382 w 290945"/>
                <a:gd name="connsiteY40" fmla="*/ 93233 h 222428"/>
                <a:gd name="connsiteX41" fmla="*/ 256309 w 290945"/>
                <a:gd name="connsiteY41" fmla="*/ 65524 h 222428"/>
                <a:gd name="connsiteX42" fmla="*/ 277091 w 290945"/>
                <a:gd name="connsiteY42" fmla="*/ 58596 h 222428"/>
                <a:gd name="connsiteX43" fmla="*/ 290945 w 290945"/>
                <a:gd name="connsiteY43" fmla="*/ 79378 h 222428"/>
                <a:gd name="connsiteX44" fmla="*/ 277091 w 290945"/>
                <a:gd name="connsiteY44" fmla="*/ 100160 h 222428"/>
                <a:gd name="connsiteX45" fmla="*/ 263236 w 290945"/>
                <a:gd name="connsiteY45" fmla="*/ 141724 h 222428"/>
                <a:gd name="connsiteX46" fmla="*/ 256309 w 290945"/>
                <a:gd name="connsiteY46" fmla="*/ 169433 h 222428"/>
                <a:gd name="connsiteX47" fmla="*/ 284018 w 290945"/>
                <a:gd name="connsiteY47" fmla="*/ 148651 h 22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90945" h="222428">
                  <a:moveTo>
                    <a:pt x="0" y="176360"/>
                  </a:moveTo>
                  <a:cubicBezTo>
                    <a:pt x="16487" y="126898"/>
                    <a:pt x="1703" y="142897"/>
                    <a:pt x="34636" y="120942"/>
                  </a:cubicBezTo>
                  <a:cubicBezTo>
                    <a:pt x="36945" y="114015"/>
                    <a:pt x="39558" y="107181"/>
                    <a:pt x="41564" y="100160"/>
                  </a:cubicBezTo>
                  <a:cubicBezTo>
                    <a:pt x="44180" y="91006"/>
                    <a:pt x="43210" y="80373"/>
                    <a:pt x="48491" y="72451"/>
                  </a:cubicBezTo>
                  <a:cubicBezTo>
                    <a:pt x="53109" y="65524"/>
                    <a:pt x="62346" y="63214"/>
                    <a:pt x="69273" y="58596"/>
                  </a:cubicBezTo>
                  <a:cubicBezTo>
                    <a:pt x="69553" y="57755"/>
                    <a:pt x="82730" y="0"/>
                    <a:pt x="90054" y="58596"/>
                  </a:cubicBezTo>
                  <a:cubicBezTo>
                    <a:pt x="93987" y="90059"/>
                    <a:pt x="80818" y="95542"/>
                    <a:pt x="62345" y="114015"/>
                  </a:cubicBezTo>
                  <a:cubicBezTo>
                    <a:pt x="57727" y="123251"/>
                    <a:pt x="53614" y="132758"/>
                    <a:pt x="48491" y="141724"/>
                  </a:cubicBezTo>
                  <a:cubicBezTo>
                    <a:pt x="31142" y="172085"/>
                    <a:pt x="36781" y="151535"/>
                    <a:pt x="27709" y="183287"/>
                  </a:cubicBezTo>
                  <a:cubicBezTo>
                    <a:pt x="16526" y="222428"/>
                    <a:pt x="17457" y="215984"/>
                    <a:pt x="34636" y="190215"/>
                  </a:cubicBezTo>
                  <a:cubicBezTo>
                    <a:pt x="38508" y="174729"/>
                    <a:pt x="48675" y="131056"/>
                    <a:pt x="55418" y="120942"/>
                  </a:cubicBezTo>
                  <a:cubicBezTo>
                    <a:pt x="60036" y="114015"/>
                    <a:pt x="63386" y="106047"/>
                    <a:pt x="69273" y="100160"/>
                  </a:cubicBezTo>
                  <a:cubicBezTo>
                    <a:pt x="75160" y="94273"/>
                    <a:pt x="83127" y="90924"/>
                    <a:pt x="90054" y="86306"/>
                  </a:cubicBezTo>
                  <a:cubicBezTo>
                    <a:pt x="94672" y="79379"/>
                    <a:pt x="97408" y="70725"/>
                    <a:pt x="103909" y="65524"/>
                  </a:cubicBezTo>
                  <a:cubicBezTo>
                    <a:pt x="114645" y="56935"/>
                    <a:pt x="145473" y="61831"/>
                    <a:pt x="145473" y="37815"/>
                  </a:cubicBezTo>
                  <a:cubicBezTo>
                    <a:pt x="145473" y="29490"/>
                    <a:pt x="132138" y="47946"/>
                    <a:pt x="124691" y="51669"/>
                  </a:cubicBezTo>
                  <a:cubicBezTo>
                    <a:pt x="118160" y="54934"/>
                    <a:pt x="110836" y="56287"/>
                    <a:pt x="103909" y="58596"/>
                  </a:cubicBezTo>
                  <a:cubicBezTo>
                    <a:pt x="101600" y="65523"/>
                    <a:pt x="101226" y="73436"/>
                    <a:pt x="96982" y="79378"/>
                  </a:cubicBezTo>
                  <a:cubicBezTo>
                    <a:pt x="55890" y="136908"/>
                    <a:pt x="77999" y="80911"/>
                    <a:pt x="62345" y="127869"/>
                  </a:cubicBezTo>
                  <a:cubicBezTo>
                    <a:pt x="64654" y="148651"/>
                    <a:pt x="62661" y="170378"/>
                    <a:pt x="69273" y="190215"/>
                  </a:cubicBezTo>
                  <a:cubicBezTo>
                    <a:pt x="71582" y="197142"/>
                    <a:pt x="73324" y="176145"/>
                    <a:pt x="76200" y="169433"/>
                  </a:cubicBezTo>
                  <a:cubicBezTo>
                    <a:pt x="80268" y="159941"/>
                    <a:pt x="83443" y="149657"/>
                    <a:pt x="90054" y="141724"/>
                  </a:cubicBezTo>
                  <a:cubicBezTo>
                    <a:pt x="95384" y="135328"/>
                    <a:pt x="103909" y="132487"/>
                    <a:pt x="110836" y="127869"/>
                  </a:cubicBezTo>
                  <a:cubicBezTo>
                    <a:pt x="113145" y="120942"/>
                    <a:pt x="113202" y="112789"/>
                    <a:pt x="117764" y="107087"/>
                  </a:cubicBezTo>
                  <a:cubicBezTo>
                    <a:pt x="122965" y="100586"/>
                    <a:pt x="134133" y="100293"/>
                    <a:pt x="138545" y="93233"/>
                  </a:cubicBezTo>
                  <a:cubicBezTo>
                    <a:pt x="179762" y="27286"/>
                    <a:pt x="126151" y="69168"/>
                    <a:pt x="173182" y="37815"/>
                  </a:cubicBezTo>
                  <a:cubicBezTo>
                    <a:pt x="181819" y="72363"/>
                    <a:pt x="185930" y="67733"/>
                    <a:pt x="166254" y="107087"/>
                  </a:cubicBezTo>
                  <a:cubicBezTo>
                    <a:pt x="161636" y="116323"/>
                    <a:pt x="157523" y="125830"/>
                    <a:pt x="152400" y="134796"/>
                  </a:cubicBezTo>
                  <a:cubicBezTo>
                    <a:pt x="148269" y="142025"/>
                    <a:pt x="134822" y="148131"/>
                    <a:pt x="138545" y="155578"/>
                  </a:cubicBezTo>
                  <a:cubicBezTo>
                    <a:pt x="141810" y="162109"/>
                    <a:pt x="152400" y="150960"/>
                    <a:pt x="159327" y="148651"/>
                  </a:cubicBezTo>
                  <a:cubicBezTo>
                    <a:pt x="166254" y="141724"/>
                    <a:pt x="175248" y="136375"/>
                    <a:pt x="180109" y="127869"/>
                  </a:cubicBezTo>
                  <a:cubicBezTo>
                    <a:pt x="184833" y="119603"/>
                    <a:pt x="184420" y="109314"/>
                    <a:pt x="187036" y="100160"/>
                  </a:cubicBezTo>
                  <a:cubicBezTo>
                    <a:pt x="191543" y="84387"/>
                    <a:pt x="195676" y="70738"/>
                    <a:pt x="207818" y="58596"/>
                  </a:cubicBezTo>
                  <a:cubicBezTo>
                    <a:pt x="213705" y="52709"/>
                    <a:pt x="221673" y="49360"/>
                    <a:pt x="228600" y="44742"/>
                  </a:cubicBezTo>
                  <a:cubicBezTo>
                    <a:pt x="226291" y="56287"/>
                    <a:pt x="225807" y="68354"/>
                    <a:pt x="221673" y="79378"/>
                  </a:cubicBezTo>
                  <a:cubicBezTo>
                    <a:pt x="218750" y="87174"/>
                    <a:pt x="208372" y="91853"/>
                    <a:pt x="207818" y="100160"/>
                  </a:cubicBezTo>
                  <a:cubicBezTo>
                    <a:pt x="205968" y="127903"/>
                    <a:pt x="212436" y="155578"/>
                    <a:pt x="214745" y="183287"/>
                  </a:cubicBezTo>
                  <a:cubicBezTo>
                    <a:pt x="217054" y="176360"/>
                    <a:pt x="219667" y="169527"/>
                    <a:pt x="221673" y="162506"/>
                  </a:cubicBezTo>
                  <a:cubicBezTo>
                    <a:pt x="224289" y="153351"/>
                    <a:pt x="224850" y="143547"/>
                    <a:pt x="228600" y="134796"/>
                  </a:cubicBezTo>
                  <a:cubicBezTo>
                    <a:pt x="231879" y="127144"/>
                    <a:pt x="238731" y="121461"/>
                    <a:pt x="242454" y="114015"/>
                  </a:cubicBezTo>
                  <a:cubicBezTo>
                    <a:pt x="245720" y="107484"/>
                    <a:pt x="247376" y="100254"/>
                    <a:pt x="249382" y="93233"/>
                  </a:cubicBezTo>
                  <a:cubicBezTo>
                    <a:pt x="251998" y="84079"/>
                    <a:pt x="250362" y="72958"/>
                    <a:pt x="256309" y="65524"/>
                  </a:cubicBezTo>
                  <a:cubicBezTo>
                    <a:pt x="260871" y="59822"/>
                    <a:pt x="270164" y="60905"/>
                    <a:pt x="277091" y="58596"/>
                  </a:cubicBezTo>
                  <a:cubicBezTo>
                    <a:pt x="281709" y="65523"/>
                    <a:pt x="290945" y="71053"/>
                    <a:pt x="290945" y="79378"/>
                  </a:cubicBezTo>
                  <a:cubicBezTo>
                    <a:pt x="290945" y="87703"/>
                    <a:pt x="280472" y="92552"/>
                    <a:pt x="277091" y="100160"/>
                  </a:cubicBezTo>
                  <a:cubicBezTo>
                    <a:pt x="271160" y="113505"/>
                    <a:pt x="266778" y="127556"/>
                    <a:pt x="263236" y="141724"/>
                  </a:cubicBezTo>
                  <a:cubicBezTo>
                    <a:pt x="260927" y="150960"/>
                    <a:pt x="251028" y="161511"/>
                    <a:pt x="256309" y="169433"/>
                  </a:cubicBezTo>
                  <a:cubicBezTo>
                    <a:pt x="268539" y="187777"/>
                    <a:pt x="283337" y="150013"/>
                    <a:pt x="284018" y="148651"/>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cxnSp>
          <p:nvCxnSpPr>
            <p:cNvPr id="45" name="Прямая соединительная линия 44"/>
            <p:cNvCxnSpPr/>
            <p:nvPr/>
          </p:nvCxnSpPr>
          <p:spPr>
            <a:xfrm>
              <a:off x="1214414" y="5643578"/>
              <a:ext cx="157163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rot="5400000" flipH="1" flipV="1">
              <a:off x="2678099" y="553562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2786050" y="5429264"/>
              <a:ext cx="135732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rot="5400000" flipH="1" flipV="1">
              <a:off x="125092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rot="5400000" flipH="1" flipV="1">
              <a:off x="160811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rot="5400000" flipH="1" flipV="1">
              <a:off x="196530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rot="5400000" flipH="1" flipV="1">
              <a:off x="232249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a:off x="928662" y="3714752"/>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a:off x="1357290" y="3500438"/>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a:off x="1714480" y="371475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p:nvPr/>
          </p:nvCxnSpPr>
          <p:spPr>
            <a:xfrm>
              <a:off x="2071670" y="3500438"/>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p:nvPr/>
          </p:nvCxnSpPr>
          <p:spPr>
            <a:xfrm>
              <a:off x="2428860" y="371475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rot="5400000" flipH="1" flipV="1">
              <a:off x="267968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rot="5400000" flipH="1" flipV="1">
              <a:off x="3108315"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Прямая соединительная линия 61"/>
            <p:cNvCxnSpPr/>
            <p:nvPr/>
          </p:nvCxnSpPr>
          <p:spPr>
            <a:xfrm>
              <a:off x="2786050" y="3500438"/>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p:cNvCxnSpPr/>
            <p:nvPr/>
          </p:nvCxnSpPr>
          <p:spPr>
            <a:xfrm>
              <a:off x="3214678" y="3714752"/>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p:nvCxnSpPr>
          <p:spPr>
            <a:xfrm rot="5400000" flipH="1" flipV="1">
              <a:off x="3536943"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Прямая соединительная линия 71"/>
            <p:cNvCxnSpPr/>
            <p:nvPr/>
          </p:nvCxnSpPr>
          <p:spPr>
            <a:xfrm rot="5400000" flipH="1" flipV="1">
              <a:off x="1822431" y="3035297"/>
              <a:ext cx="214314"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29194" y="2928934"/>
              <a:ext cx="399468" cy="369332"/>
            </a:xfrm>
            <a:prstGeom prst="rect">
              <a:avLst/>
            </a:prstGeom>
            <a:noFill/>
          </p:spPr>
          <p:txBody>
            <a:bodyPr wrap="none" rtlCol="0">
              <a:spAutoFit/>
            </a:bodyPr>
            <a:lstStyle/>
            <a:p>
              <a:r>
                <a:rPr lang="en-GB" dirty="0" smtClean="0"/>
                <a:t>C</a:t>
              </a:r>
              <a:r>
                <a:rPr lang="ru-RU" sz="1400" dirty="0" smtClean="0"/>
                <a:t>0</a:t>
              </a:r>
              <a:endParaRPr lang="ru-RU" dirty="0"/>
            </a:p>
          </p:txBody>
        </p:sp>
      </p:grpSp>
      <p:grpSp>
        <p:nvGrpSpPr>
          <p:cNvPr id="65" name="Группа 64"/>
          <p:cNvGrpSpPr/>
          <p:nvPr/>
        </p:nvGrpSpPr>
        <p:grpSpPr>
          <a:xfrm>
            <a:off x="4776791" y="1347792"/>
            <a:ext cx="3503362" cy="2143140"/>
            <a:chOff x="642910" y="928670"/>
            <a:chExt cx="3503362" cy="2143140"/>
          </a:xfrm>
        </p:grpSpPr>
        <p:grpSp>
          <p:nvGrpSpPr>
            <p:cNvPr id="67" name="Группа 141"/>
            <p:cNvGrpSpPr/>
            <p:nvPr/>
          </p:nvGrpSpPr>
          <p:grpSpPr>
            <a:xfrm>
              <a:off x="642910" y="1214422"/>
              <a:ext cx="3503362" cy="1857388"/>
              <a:chOff x="1142976" y="2571744"/>
              <a:chExt cx="3503362" cy="1857388"/>
            </a:xfrm>
          </p:grpSpPr>
          <p:sp>
            <p:nvSpPr>
              <p:cNvPr id="76" name="Прямоугольник 75"/>
              <p:cNvSpPr/>
              <p:nvPr/>
            </p:nvSpPr>
            <p:spPr>
              <a:xfrm>
                <a:off x="1928794" y="2714620"/>
                <a:ext cx="928694" cy="11430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7" name="Прямоугольник 76"/>
              <p:cNvSpPr/>
              <p:nvPr/>
            </p:nvSpPr>
            <p:spPr>
              <a:xfrm>
                <a:off x="3286116" y="2714620"/>
                <a:ext cx="928694" cy="11430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8" name="Прямая соединительная линия 77"/>
              <p:cNvCxnSpPr/>
              <p:nvPr/>
            </p:nvCxnSpPr>
            <p:spPr>
              <a:xfrm rot="5400000">
                <a:off x="1715274" y="3285330"/>
                <a:ext cx="11430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Прямая соединительная линия 78"/>
              <p:cNvCxnSpPr/>
              <p:nvPr/>
            </p:nvCxnSpPr>
            <p:spPr>
              <a:xfrm rot="5400000">
                <a:off x="3072596" y="3285330"/>
                <a:ext cx="11430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79"/>
              <p:cNvCxnSpPr/>
              <p:nvPr/>
            </p:nvCxnSpPr>
            <p:spPr>
              <a:xfrm rot="10800000">
                <a:off x="2857488" y="292893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p:cNvCxnSpPr/>
              <p:nvPr/>
            </p:nvCxnSpPr>
            <p:spPr>
              <a:xfrm rot="10800000">
                <a:off x="4214810" y="292893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rot="10800000">
                <a:off x="1500166" y="292893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rot="10800000">
                <a:off x="1500166" y="328612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Прямая соединительная линия 83"/>
              <p:cNvCxnSpPr/>
              <p:nvPr/>
            </p:nvCxnSpPr>
            <p:spPr>
              <a:xfrm rot="10800000">
                <a:off x="3143240" y="3286124"/>
                <a:ext cx="14287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Прямая соединительная линия 84"/>
              <p:cNvCxnSpPr/>
              <p:nvPr/>
            </p:nvCxnSpPr>
            <p:spPr>
              <a:xfrm rot="5400000">
                <a:off x="2643174" y="3786190"/>
                <a:ext cx="1000132" cy="1588"/>
              </a:xfrm>
              <a:prstGeom prst="line">
                <a:avLst/>
              </a:prstGeom>
            </p:spPr>
            <p:style>
              <a:lnRef idx="1">
                <a:schemeClr val="accent1"/>
              </a:lnRef>
              <a:fillRef idx="0">
                <a:schemeClr val="accent1"/>
              </a:fillRef>
              <a:effectRef idx="0">
                <a:schemeClr val="accent1"/>
              </a:effectRef>
              <a:fontRef idx="minor">
                <a:schemeClr val="tx1"/>
              </a:fontRef>
            </p:style>
          </p:cxnSp>
          <p:sp>
            <p:nvSpPr>
              <p:cNvPr id="86" name="Прямоугольник 85"/>
              <p:cNvSpPr/>
              <p:nvPr/>
            </p:nvSpPr>
            <p:spPr>
              <a:xfrm>
                <a:off x="2214546" y="4143380"/>
                <a:ext cx="571504" cy="2857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7" name="Прямая соединительная линия 86"/>
              <p:cNvCxnSpPr/>
              <p:nvPr/>
            </p:nvCxnSpPr>
            <p:spPr>
              <a:xfrm rot="5400000">
                <a:off x="1215208" y="3785396"/>
                <a:ext cx="100013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Прямая соединительная линия 87"/>
              <p:cNvCxnSpPr/>
              <p:nvPr/>
            </p:nvCxnSpPr>
            <p:spPr>
              <a:xfrm rot="10800000">
                <a:off x="2786050" y="4286256"/>
                <a:ext cx="35877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Прямая соединительная линия 88"/>
              <p:cNvCxnSpPr/>
              <p:nvPr/>
            </p:nvCxnSpPr>
            <p:spPr>
              <a:xfrm rot="10800000">
                <a:off x="1714480" y="4286256"/>
                <a:ext cx="501654"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90" name="Группа 124"/>
              <p:cNvGrpSpPr/>
              <p:nvPr/>
            </p:nvGrpSpPr>
            <p:grpSpPr>
              <a:xfrm>
                <a:off x="2357422" y="4214818"/>
                <a:ext cx="287340" cy="142876"/>
                <a:chOff x="5000628" y="3714752"/>
                <a:chExt cx="287340" cy="142876"/>
              </a:xfrm>
            </p:grpSpPr>
            <p:cxnSp>
              <p:nvCxnSpPr>
                <p:cNvPr id="106" name="Прямая соединительная линия 105"/>
                <p:cNvCxnSpPr/>
                <p:nvPr/>
              </p:nvCxnSpPr>
              <p:spPr>
                <a:xfrm>
                  <a:off x="5000628" y="3786190"/>
                  <a:ext cx="285752"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7" name="Прямая соединительная линия 106"/>
                <p:cNvCxnSpPr/>
                <p:nvPr/>
              </p:nvCxnSpPr>
              <p:spPr>
                <a:xfrm rot="5400000">
                  <a:off x="5215736" y="3785396"/>
                  <a:ext cx="142876"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8" name="Прямая соединительная линия 107"/>
                <p:cNvCxnSpPr/>
                <p:nvPr/>
              </p:nvCxnSpPr>
              <p:spPr>
                <a:xfrm rot="5400000">
                  <a:off x="4929984" y="3785396"/>
                  <a:ext cx="142876" cy="1588"/>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91" name="Прямая соединительная линия 90"/>
              <p:cNvCxnSpPr/>
              <p:nvPr/>
            </p:nvCxnSpPr>
            <p:spPr>
              <a:xfrm rot="5400000">
                <a:off x="1821637" y="3250405"/>
                <a:ext cx="214314" cy="142876"/>
              </a:xfrm>
              <a:prstGeom prst="line">
                <a:avLst/>
              </a:prstGeom>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1214414" y="2714620"/>
                <a:ext cx="327334" cy="369332"/>
              </a:xfrm>
              <a:prstGeom prst="rect">
                <a:avLst/>
              </a:prstGeom>
              <a:noFill/>
            </p:spPr>
            <p:txBody>
              <a:bodyPr wrap="none" rtlCol="0">
                <a:spAutoFit/>
              </a:bodyPr>
              <a:lstStyle/>
              <a:p>
                <a:r>
                  <a:rPr lang="en-GB" dirty="0" smtClean="0"/>
                  <a:t>D</a:t>
                </a:r>
                <a:endParaRPr lang="ru-RU" dirty="0"/>
              </a:p>
            </p:txBody>
          </p:sp>
          <p:sp>
            <p:nvSpPr>
              <p:cNvPr id="93" name="TextBox 92"/>
              <p:cNvSpPr txBox="1"/>
              <p:nvPr/>
            </p:nvSpPr>
            <p:spPr>
              <a:xfrm>
                <a:off x="1142976" y="3071810"/>
                <a:ext cx="386644" cy="369332"/>
              </a:xfrm>
              <a:prstGeom prst="rect">
                <a:avLst/>
              </a:prstGeom>
              <a:noFill/>
            </p:spPr>
            <p:txBody>
              <a:bodyPr wrap="none" rtlCol="0">
                <a:spAutoFit/>
              </a:bodyPr>
              <a:lstStyle/>
              <a:p>
                <a:r>
                  <a:rPr lang="en-GB" dirty="0" smtClean="0"/>
                  <a:t>C</a:t>
                </a:r>
                <a:r>
                  <a:rPr lang="en-GB" sz="1200" dirty="0" smtClean="0"/>
                  <a:t>0</a:t>
                </a:r>
                <a:endParaRPr lang="ru-RU" sz="1200" dirty="0"/>
              </a:p>
            </p:txBody>
          </p:sp>
          <p:sp>
            <p:nvSpPr>
              <p:cNvPr id="94" name="TextBox 93"/>
              <p:cNvSpPr txBox="1"/>
              <p:nvPr/>
            </p:nvSpPr>
            <p:spPr>
              <a:xfrm>
                <a:off x="1928794" y="3286124"/>
                <a:ext cx="308098" cy="369332"/>
              </a:xfrm>
              <a:prstGeom prst="rect">
                <a:avLst/>
              </a:prstGeom>
              <a:noFill/>
            </p:spPr>
            <p:txBody>
              <a:bodyPr wrap="none" rtlCol="0">
                <a:spAutoFit/>
              </a:bodyPr>
              <a:lstStyle/>
              <a:p>
                <a:r>
                  <a:rPr lang="en-GB" dirty="0" smtClean="0"/>
                  <a:t>C</a:t>
                </a:r>
                <a:endParaRPr lang="ru-RU" dirty="0"/>
              </a:p>
            </p:txBody>
          </p:sp>
          <p:sp>
            <p:nvSpPr>
              <p:cNvPr id="95" name="TextBox 94"/>
              <p:cNvSpPr txBox="1"/>
              <p:nvPr/>
            </p:nvSpPr>
            <p:spPr>
              <a:xfrm>
                <a:off x="1928794" y="2786058"/>
                <a:ext cx="327334" cy="369332"/>
              </a:xfrm>
              <a:prstGeom prst="rect">
                <a:avLst/>
              </a:prstGeom>
              <a:noFill/>
            </p:spPr>
            <p:txBody>
              <a:bodyPr wrap="none" rtlCol="0">
                <a:spAutoFit/>
              </a:bodyPr>
              <a:lstStyle/>
              <a:p>
                <a:r>
                  <a:rPr lang="en-GB" dirty="0" smtClean="0"/>
                  <a:t>D</a:t>
                </a:r>
                <a:endParaRPr lang="ru-RU" dirty="0"/>
              </a:p>
            </p:txBody>
          </p:sp>
          <p:sp>
            <p:nvSpPr>
              <p:cNvPr id="96" name="TextBox 95"/>
              <p:cNvSpPr txBox="1"/>
              <p:nvPr/>
            </p:nvSpPr>
            <p:spPr>
              <a:xfrm>
                <a:off x="2500298" y="2786058"/>
                <a:ext cx="340158" cy="369332"/>
              </a:xfrm>
              <a:prstGeom prst="rect">
                <a:avLst/>
              </a:prstGeom>
              <a:noFill/>
            </p:spPr>
            <p:txBody>
              <a:bodyPr wrap="none" rtlCol="0">
                <a:spAutoFit/>
              </a:bodyPr>
              <a:lstStyle/>
              <a:p>
                <a:r>
                  <a:rPr lang="en-GB" dirty="0" smtClean="0"/>
                  <a:t>Q</a:t>
                </a:r>
                <a:endParaRPr lang="ru-RU" dirty="0"/>
              </a:p>
            </p:txBody>
          </p:sp>
          <p:sp>
            <p:nvSpPr>
              <p:cNvPr id="97" name="TextBox 96"/>
              <p:cNvSpPr txBox="1"/>
              <p:nvPr/>
            </p:nvSpPr>
            <p:spPr>
              <a:xfrm>
                <a:off x="2571736" y="3429000"/>
                <a:ext cx="296876" cy="369332"/>
              </a:xfrm>
              <a:prstGeom prst="rect">
                <a:avLst/>
              </a:prstGeom>
              <a:noFill/>
            </p:spPr>
            <p:txBody>
              <a:bodyPr wrap="none" rtlCol="0">
                <a:spAutoFit/>
              </a:bodyPr>
              <a:lstStyle/>
              <a:p>
                <a:r>
                  <a:rPr lang="en-GB" dirty="0" smtClean="0"/>
                  <a:t>T</a:t>
                </a:r>
                <a:endParaRPr lang="ru-RU" dirty="0"/>
              </a:p>
            </p:txBody>
          </p:sp>
          <p:sp>
            <p:nvSpPr>
              <p:cNvPr id="98" name="TextBox 97"/>
              <p:cNvSpPr txBox="1"/>
              <p:nvPr/>
            </p:nvSpPr>
            <p:spPr>
              <a:xfrm>
                <a:off x="2857488" y="2571744"/>
                <a:ext cx="431528" cy="369332"/>
              </a:xfrm>
              <a:prstGeom prst="rect">
                <a:avLst/>
              </a:prstGeom>
              <a:noFill/>
            </p:spPr>
            <p:txBody>
              <a:bodyPr wrap="none" rtlCol="0">
                <a:spAutoFit/>
              </a:bodyPr>
              <a:lstStyle/>
              <a:p>
                <a:r>
                  <a:rPr lang="en-GB" dirty="0" smtClean="0"/>
                  <a:t>Q</a:t>
                </a:r>
                <a:r>
                  <a:rPr lang="en-GB" sz="1400" dirty="0" smtClean="0"/>
                  <a:t>0</a:t>
                </a:r>
                <a:endParaRPr lang="ru-RU" sz="1400" dirty="0"/>
              </a:p>
            </p:txBody>
          </p:sp>
          <p:sp>
            <p:nvSpPr>
              <p:cNvPr id="99" name="TextBox 98"/>
              <p:cNvSpPr txBox="1"/>
              <p:nvPr/>
            </p:nvSpPr>
            <p:spPr>
              <a:xfrm>
                <a:off x="2857488" y="2928934"/>
                <a:ext cx="399468" cy="369332"/>
              </a:xfrm>
              <a:prstGeom prst="rect">
                <a:avLst/>
              </a:prstGeom>
              <a:noFill/>
            </p:spPr>
            <p:txBody>
              <a:bodyPr wrap="none" rtlCol="0">
                <a:spAutoFit/>
              </a:bodyPr>
              <a:lstStyle/>
              <a:p>
                <a:r>
                  <a:rPr lang="en-GB" dirty="0" smtClean="0"/>
                  <a:t>C</a:t>
                </a:r>
                <a:r>
                  <a:rPr lang="en-GB" sz="1400" dirty="0" smtClean="0"/>
                  <a:t>1</a:t>
                </a:r>
                <a:endParaRPr lang="ru-RU" sz="1400" dirty="0"/>
              </a:p>
            </p:txBody>
          </p:sp>
          <p:sp>
            <p:nvSpPr>
              <p:cNvPr id="100" name="TextBox 99"/>
              <p:cNvSpPr txBox="1"/>
              <p:nvPr/>
            </p:nvSpPr>
            <p:spPr>
              <a:xfrm>
                <a:off x="3243838" y="3286124"/>
                <a:ext cx="399468" cy="369332"/>
              </a:xfrm>
              <a:prstGeom prst="rect">
                <a:avLst/>
              </a:prstGeom>
              <a:noFill/>
            </p:spPr>
            <p:txBody>
              <a:bodyPr wrap="none" rtlCol="0">
                <a:spAutoFit/>
              </a:bodyPr>
              <a:lstStyle/>
              <a:p>
                <a:r>
                  <a:rPr lang="en-GB" dirty="0" smtClean="0"/>
                  <a:t>C</a:t>
                </a:r>
                <a:r>
                  <a:rPr lang="en-GB" sz="1400" dirty="0" smtClean="0"/>
                  <a:t>1</a:t>
                </a:r>
                <a:endParaRPr lang="ru-RU" sz="1400" dirty="0"/>
              </a:p>
            </p:txBody>
          </p:sp>
          <p:cxnSp>
            <p:nvCxnSpPr>
              <p:cNvPr id="101" name="Прямая соединительная линия 100"/>
              <p:cNvCxnSpPr/>
              <p:nvPr/>
            </p:nvCxnSpPr>
            <p:spPr>
              <a:xfrm rot="5400000">
                <a:off x="3178959" y="3250405"/>
                <a:ext cx="214314" cy="142876"/>
              </a:xfrm>
              <a:prstGeom prst="line">
                <a:avLst/>
              </a:prstGeom>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286116" y="2786058"/>
                <a:ext cx="327334" cy="369332"/>
              </a:xfrm>
              <a:prstGeom prst="rect">
                <a:avLst/>
              </a:prstGeom>
              <a:noFill/>
            </p:spPr>
            <p:txBody>
              <a:bodyPr wrap="none" rtlCol="0">
                <a:spAutoFit/>
              </a:bodyPr>
              <a:lstStyle/>
              <a:p>
                <a:r>
                  <a:rPr lang="en-GB" dirty="0" smtClean="0"/>
                  <a:t>D</a:t>
                </a:r>
                <a:endParaRPr lang="ru-RU" dirty="0"/>
              </a:p>
            </p:txBody>
          </p:sp>
          <p:sp>
            <p:nvSpPr>
              <p:cNvPr id="103" name="TextBox 102"/>
              <p:cNvSpPr txBox="1"/>
              <p:nvPr/>
            </p:nvSpPr>
            <p:spPr>
              <a:xfrm>
                <a:off x="3857620" y="2786058"/>
                <a:ext cx="340158" cy="369332"/>
              </a:xfrm>
              <a:prstGeom prst="rect">
                <a:avLst/>
              </a:prstGeom>
              <a:noFill/>
            </p:spPr>
            <p:txBody>
              <a:bodyPr wrap="none" rtlCol="0">
                <a:spAutoFit/>
              </a:bodyPr>
              <a:lstStyle/>
              <a:p>
                <a:r>
                  <a:rPr lang="en-GB" dirty="0" smtClean="0"/>
                  <a:t>Q</a:t>
                </a:r>
                <a:endParaRPr lang="ru-RU" dirty="0"/>
              </a:p>
            </p:txBody>
          </p:sp>
          <p:sp>
            <p:nvSpPr>
              <p:cNvPr id="104" name="TextBox 103"/>
              <p:cNvSpPr txBox="1"/>
              <p:nvPr/>
            </p:nvSpPr>
            <p:spPr>
              <a:xfrm>
                <a:off x="3929058" y="3500438"/>
                <a:ext cx="296876" cy="369332"/>
              </a:xfrm>
              <a:prstGeom prst="rect">
                <a:avLst/>
              </a:prstGeom>
              <a:noFill/>
            </p:spPr>
            <p:txBody>
              <a:bodyPr wrap="none" rtlCol="0">
                <a:spAutoFit/>
              </a:bodyPr>
              <a:lstStyle/>
              <a:p>
                <a:r>
                  <a:rPr lang="en-GB" dirty="0" smtClean="0"/>
                  <a:t>T</a:t>
                </a:r>
                <a:endParaRPr lang="ru-RU" dirty="0"/>
              </a:p>
            </p:txBody>
          </p:sp>
          <p:sp>
            <p:nvSpPr>
              <p:cNvPr id="105" name="TextBox 104"/>
              <p:cNvSpPr txBox="1"/>
              <p:nvPr/>
            </p:nvSpPr>
            <p:spPr>
              <a:xfrm>
                <a:off x="4214810" y="2571744"/>
                <a:ext cx="431528" cy="369332"/>
              </a:xfrm>
              <a:prstGeom prst="rect">
                <a:avLst/>
              </a:prstGeom>
              <a:noFill/>
            </p:spPr>
            <p:txBody>
              <a:bodyPr wrap="none" rtlCol="0">
                <a:spAutoFit/>
              </a:bodyPr>
              <a:lstStyle/>
              <a:p>
                <a:r>
                  <a:rPr lang="en-GB" dirty="0" smtClean="0"/>
                  <a:t>Q</a:t>
                </a:r>
                <a:r>
                  <a:rPr lang="en-GB" sz="1400" dirty="0" smtClean="0"/>
                  <a:t>1</a:t>
                </a:r>
                <a:endParaRPr lang="ru-RU" sz="1400" dirty="0"/>
              </a:p>
            </p:txBody>
          </p:sp>
        </p:grpSp>
        <p:sp>
          <p:nvSpPr>
            <p:cNvPr id="69" name="TextBox 68"/>
            <p:cNvSpPr txBox="1"/>
            <p:nvPr/>
          </p:nvSpPr>
          <p:spPr>
            <a:xfrm>
              <a:off x="1714480" y="928670"/>
              <a:ext cx="301686" cy="369332"/>
            </a:xfrm>
            <a:prstGeom prst="rect">
              <a:avLst/>
            </a:prstGeom>
            <a:noFill/>
          </p:spPr>
          <p:txBody>
            <a:bodyPr wrap="none" rtlCol="0">
              <a:spAutoFit/>
            </a:bodyPr>
            <a:lstStyle/>
            <a:p>
              <a:r>
                <a:rPr lang="en-GB" b="1" dirty="0" smtClean="0"/>
                <a:t>1</a:t>
              </a:r>
              <a:endParaRPr lang="ru-RU" b="1" dirty="0"/>
            </a:p>
          </p:txBody>
        </p:sp>
        <p:sp>
          <p:nvSpPr>
            <p:cNvPr id="71" name="TextBox 70"/>
            <p:cNvSpPr txBox="1"/>
            <p:nvPr/>
          </p:nvSpPr>
          <p:spPr>
            <a:xfrm>
              <a:off x="3143240" y="928670"/>
              <a:ext cx="301686" cy="369332"/>
            </a:xfrm>
            <a:prstGeom prst="rect">
              <a:avLst/>
            </a:prstGeom>
            <a:noFill/>
          </p:spPr>
          <p:txBody>
            <a:bodyPr wrap="none" rtlCol="0">
              <a:spAutoFit/>
            </a:bodyPr>
            <a:lstStyle/>
            <a:p>
              <a:r>
                <a:rPr lang="en-GB" b="1" dirty="0" smtClean="0"/>
                <a:t>2</a:t>
              </a:r>
              <a:endParaRPr lang="ru-RU" b="1" dirty="0"/>
            </a:p>
          </p:txBody>
        </p:sp>
        <p:sp>
          <p:nvSpPr>
            <p:cNvPr id="73" name="TextBox 72"/>
            <p:cNvSpPr txBox="1"/>
            <p:nvPr/>
          </p:nvSpPr>
          <p:spPr>
            <a:xfrm>
              <a:off x="2285984" y="2643182"/>
              <a:ext cx="1625188" cy="307777"/>
            </a:xfrm>
            <a:prstGeom prst="rect">
              <a:avLst/>
            </a:prstGeom>
            <a:noFill/>
          </p:spPr>
          <p:txBody>
            <a:bodyPr wrap="none" rtlCol="0">
              <a:spAutoFit/>
            </a:bodyPr>
            <a:lstStyle/>
            <a:p>
              <a:r>
                <a:rPr lang="ru-RU" sz="1400" dirty="0" smtClean="0"/>
                <a:t>Элемент задержки</a:t>
              </a:r>
              <a:endParaRPr lang="ru-RU" sz="1400" dirty="0"/>
            </a:p>
          </p:txBody>
        </p:sp>
      </p:grpSp>
      <p:sp>
        <p:nvSpPr>
          <p:cNvPr id="109" name="TextBox 108"/>
          <p:cNvSpPr txBox="1"/>
          <p:nvPr/>
        </p:nvSpPr>
        <p:spPr>
          <a:xfrm>
            <a:off x="4572000" y="3643314"/>
            <a:ext cx="4286280" cy="2062103"/>
          </a:xfrm>
          <a:prstGeom prst="rect">
            <a:avLst/>
          </a:prstGeom>
          <a:noFill/>
        </p:spPr>
        <p:txBody>
          <a:bodyPr wrap="square" rtlCol="0">
            <a:spAutoFit/>
          </a:bodyPr>
          <a:lstStyle/>
          <a:p>
            <a:pPr algn="just"/>
            <a:r>
              <a:rPr lang="ru-RU" sz="1600" dirty="0" smtClean="0"/>
              <a:t>С</a:t>
            </a:r>
            <a:r>
              <a:rPr lang="ru-RU" sz="1400" dirty="0" smtClean="0"/>
              <a:t>1</a:t>
            </a:r>
            <a:r>
              <a:rPr lang="ru-RU" sz="1600" dirty="0" smtClean="0"/>
              <a:t> отстает от С</a:t>
            </a:r>
            <a:r>
              <a:rPr lang="ru-RU" sz="1400" dirty="0" smtClean="0"/>
              <a:t>0</a:t>
            </a:r>
            <a:r>
              <a:rPr lang="ru-RU" sz="1600" dirty="0" smtClean="0"/>
              <a:t> с (небольшой задержкой);</a:t>
            </a:r>
          </a:p>
          <a:p>
            <a:pPr algn="just"/>
            <a:r>
              <a:rPr lang="ru-RU" sz="1600" dirty="0" smtClean="0"/>
              <a:t>Вход </a:t>
            </a:r>
            <a:r>
              <a:rPr lang="en-GB" sz="1600" dirty="0" smtClean="0"/>
              <a:t>D</a:t>
            </a:r>
            <a:r>
              <a:rPr lang="ru-RU" sz="1600" dirty="0" smtClean="0"/>
              <a:t> подаем синхронно, т.е вначале:</a:t>
            </a:r>
          </a:p>
          <a:p>
            <a:pPr algn="just">
              <a:buFontTx/>
              <a:buChar char="-"/>
            </a:pPr>
            <a:r>
              <a:rPr lang="en-GB" sz="1600" dirty="0" smtClean="0"/>
              <a:t>Q</a:t>
            </a:r>
            <a:r>
              <a:rPr lang="en-GB" sz="1400" dirty="0" smtClean="0"/>
              <a:t>0</a:t>
            </a:r>
            <a:r>
              <a:rPr lang="en-GB" sz="1600" dirty="0" smtClean="0"/>
              <a:t> –</a:t>
            </a:r>
            <a:r>
              <a:rPr lang="ru-RU" sz="1600" dirty="0" smtClean="0"/>
              <a:t> нарастающий фронт, триггер стоит в нуле (сначала был в неизвестном состоянии, затем стал в нуле);</a:t>
            </a:r>
          </a:p>
          <a:p>
            <a:pPr algn="just">
              <a:buFontTx/>
              <a:buChar char="-"/>
            </a:pPr>
            <a:r>
              <a:rPr lang="en-GB" sz="1600" dirty="0" smtClean="0"/>
              <a:t>Q1 – </a:t>
            </a:r>
            <a:r>
              <a:rPr lang="ru-RU" sz="1600" dirty="0" smtClean="0"/>
              <a:t>считывает состояние с </a:t>
            </a:r>
            <a:r>
              <a:rPr lang="en-GB" sz="1600" dirty="0" smtClean="0"/>
              <a:t>Q0 </a:t>
            </a:r>
            <a:r>
              <a:rPr lang="ru-RU" sz="1600" dirty="0" smtClean="0"/>
              <a:t>и тоже начала будет в неизвестном состоянии, а позже окажется в «0».</a:t>
            </a:r>
            <a:endParaRPr lang="ru-RU" sz="16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501122" cy="1754326"/>
          </a:xfrm>
          <a:prstGeom prst="rect">
            <a:avLst/>
          </a:prstGeom>
          <a:noFill/>
        </p:spPr>
        <p:txBody>
          <a:bodyPr wrap="square" rtlCol="0">
            <a:spAutoFit/>
          </a:bodyPr>
          <a:lstStyle/>
          <a:p>
            <a:pPr algn="just"/>
            <a:r>
              <a:rPr lang="ru-RU" dirty="0" smtClean="0"/>
              <a:t>Далее следует нарастающий фронт в триггера С</a:t>
            </a:r>
            <a:r>
              <a:rPr lang="ru-RU" sz="1400" dirty="0" smtClean="0"/>
              <a:t>0</a:t>
            </a:r>
            <a:r>
              <a:rPr lang="ru-RU" dirty="0" smtClean="0"/>
              <a:t>, </a:t>
            </a:r>
            <a:r>
              <a:rPr lang="en-GB" dirty="0" smtClean="0"/>
              <a:t>Q</a:t>
            </a:r>
            <a:r>
              <a:rPr lang="en-GB" sz="1400" dirty="0" smtClean="0"/>
              <a:t>0</a:t>
            </a:r>
            <a:r>
              <a:rPr lang="en-GB" dirty="0" smtClean="0"/>
              <a:t> </a:t>
            </a:r>
            <a:r>
              <a:rPr lang="ru-RU" dirty="0" smtClean="0"/>
              <a:t>переключается в состояние «1». </a:t>
            </a:r>
            <a:r>
              <a:rPr lang="en-GB" dirty="0" smtClean="0"/>
              <a:t>Q</a:t>
            </a:r>
            <a:r>
              <a:rPr lang="en-GB" sz="1400" dirty="0" smtClean="0"/>
              <a:t>0</a:t>
            </a:r>
            <a:r>
              <a:rPr lang="en-GB" dirty="0" smtClean="0"/>
              <a:t> </a:t>
            </a:r>
            <a:r>
              <a:rPr lang="ru-RU" dirty="0" smtClean="0"/>
              <a:t>работает от </a:t>
            </a:r>
            <a:r>
              <a:rPr lang="en-GB" dirty="0" smtClean="0"/>
              <a:t>C</a:t>
            </a:r>
            <a:r>
              <a:rPr lang="en-GB" sz="1400" dirty="0" smtClean="0"/>
              <a:t>1</a:t>
            </a:r>
            <a:r>
              <a:rPr lang="ru-RU" dirty="0" smtClean="0"/>
              <a:t>. И т.к. С</a:t>
            </a:r>
            <a:r>
              <a:rPr lang="ru-RU" sz="1400" dirty="0" smtClean="0"/>
              <a:t>1</a:t>
            </a:r>
            <a:r>
              <a:rPr lang="ru-RU" dirty="0" smtClean="0"/>
              <a:t> идет с задержкой, то получается, что фронт у сигнала С</a:t>
            </a:r>
            <a:r>
              <a:rPr lang="ru-RU" sz="1400" dirty="0" smtClean="0"/>
              <a:t>1</a:t>
            </a:r>
            <a:r>
              <a:rPr lang="ru-RU" dirty="0" smtClean="0"/>
              <a:t> приходит уже тогда, когда триггер </a:t>
            </a:r>
            <a:r>
              <a:rPr lang="en-GB" dirty="0" smtClean="0"/>
              <a:t>Q</a:t>
            </a:r>
            <a:r>
              <a:rPr lang="en-GB" sz="1400" dirty="0" smtClean="0"/>
              <a:t>0</a:t>
            </a:r>
            <a:r>
              <a:rPr lang="ru-RU" dirty="0" smtClean="0"/>
              <a:t> переключается. Получается чат, что триггер </a:t>
            </a:r>
            <a:r>
              <a:rPr lang="en-GB" dirty="0" smtClean="0"/>
              <a:t>Q</a:t>
            </a:r>
            <a:r>
              <a:rPr lang="en-GB" sz="1400" dirty="0" smtClean="0"/>
              <a:t>1</a:t>
            </a:r>
            <a:r>
              <a:rPr lang="en-GB" dirty="0" smtClean="0"/>
              <a:t> – </a:t>
            </a:r>
            <a:r>
              <a:rPr lang="kk-KZ" dirty="0" smtClean="0"/>
              <a:t>тоже устанавливается в </a:t>
            </a:r>
            <a:r>
              <a:rPr lang="ru-RU" dirty="0" smtClean="0"/>
              <a:t>«1». Схема работает неправильно. Такие явления иногда бывают, когда реализуешь схему в ПЛИС, но там применяют специальные меры, чтобы этого избежать.</a:t>
            </a:r>
            <a:endParaRPr lang="ru-RU" dirty="0"/>
          </a:p>
        </p:txBody>
      </p:sp>
      <p:grpSp>
        <p:nvGrpSpPr>
          <p:cNvPr id="3" name="Группа 2"/>
          <p:cNvGrpSpPr/>
          <p:nvPr/>
        </p:nvGrpSpPr>
        <p:grpSpPr>
          <a:xfrm>
            <a:off x="357158" y="2071678"/>
            <a:ext cx="3857652" cy="3226852"/>
            <a:chOff x="500034" y="2500306"/>
            <a:chExt cx="3857652" cy="3226852"/>
          </a:xfrm>
        </p:grpSpPr>
        <p:cxnSp>
          <p:nvCxnSpPr>
            <p:cNvPr id="4" name="Прямая со стрелкой 3"/>
            <p:cNvCxnSpPr/>
            <p:nvPr/>
          </p:nvCxnSpPr>
          <p:spPr>
            <a:xfrm rot="5400000" flipH="1" flipV="1">
              <a:off x="-643768" y="4071148"/>
              <a:ext cx="3143272"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flipV="1">
              <a:off x="928662" y="5643578"/>
              <a:ext cx="3429024" cy="95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a:off x="928662" y="3714752"/>
              <a:ext cx="342902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928662" y="4357694"/>
              <a:ext cx="342902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928662" y="5072074"/>
              <a:ext cx="3429024"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71472" y="3500438"/>
              <a:ext cx="399468" cy="369332"/>
            </a:xfrm>
            <a:prstGeom prst="rect">
              <a:avLst/>
            </a:prstGeom>
            <a:noFill/>
          </p:spPr>
          <p:txBody>
            <a:bodyPr wrap="none" rtlCol="0">
              <a:spAutoFit/>
            </a:bodyPr>
            <a:lstStyle/>
            <a:p>
              <a:r>
                <a:rPr lang="en-GB" dirty="0" smtClean="0"/>
                <a:t>C</a:t>
              </a:r>
              <a:r>
                <a:rPr lang="ru-RU" sz="1400" dirty="0" smtClean="0"/>
                <a:t>1</a:t>
              </a:r>
              <a:endParaRPr lang="ru-RU" dirty="0"/>
            </a:p>
          </p:txBody>
        </p:sp>
        <p:sp>
          <p:nvSpPr>
            <p:cNvPr id="10" name="TextBox 9"/>
            <p:cNvSpPr txBox="1"/>
            <p:nvPr/>
          </p:nvSpPr>
          <p:spPr>
            <a:xfrm>
              <a:off x="571472" y="4143380"/>
              <a:ext cx="327334" cy="369332"/>
            </a:xfrm>
            <a:prstGeom prst="rect">
              <a:avLst/>
            </a:prstGeom>
            <a:noFill/>
          </p:spPr>
          <p:txBody>
            <a:bodyPr wrap="none" rtlCol="0">
              <a:spAutoFit/>
            </a:bodyPr>
            <a:lstStyle/>
            <a:p>
              <a:r>
                <a:rPr lang="en-GB" dirty="0" smtClean="0"/>
                <a:t>D</a:t>
              </a:r>
              <a:endParaRPr lang="ru-RU" dirty="0"/>
            </a:p>
          </p:txBody>
        </p:sp>
        <p:sp>
          <p:nvSpPr>
            <p:cNvPr id="11" name="TextBox 10"/>
            <p:cNvSpPr txBox="1"/>
            <p:nvPr/>
          </p:nvSpPr>
          <p:spPr>
            <a:xfrm>
              <a:off x="500034" y="4857760"/>
              <a:ext cx="431528" cy="369332"/>
            </a:xfrm>
            <a:prstGeom prst="rect">
              <a:avLst/>
            </a:prstGeom>
            <a:noFill/>
          </p:spPr>
          <p:txBody>
            <a:bodyPr wrap="none" rtlCol="0">
              <a:spAutoFit/>
            </a:bodyPr>
            <a:lstStyle/>
            <a:p>
              <a:r>
                <a:rPr lang="en-GB" dirty="0" smtClean="0"/>
                <a:t>Q</a:t>
              </a:r>
              <a:r>
                <a:rPr lang="en-GB" sz="1400" dirty="0" smtClean="0"/>
                <a:t>0</a:t>
              </a:r>
              <a:endParaRPr lang="ru-RU" dirty="0"/>
            </a:p>
          </p:txBody>
        </p:sp>
        <p:sp>
          <p:nvSpPr>
            <p:cNvPr id="12" name="TextBox 11"/>
            <p:cNvSpPr txBox="1"/>
            <p:nvPr/>
          </p:nvSpPr>
          <p:spPr>
            <a:xfrm>
              <a:off x="500034" y="5357826"/>
              <a:ext cx="431528" cy="369332"/>
            </a:xfrm>
            <a:prstGeom prst="rect">
              <a:avLst/>
            </a:prstGeom>
            <a:noFill/>
          </p:spPr>
          <p:txBody>
            <a:bodyPr wrap="none" rtlCol="0">
              <a:spAutoFit/>
            </a:bodyPr>
            <a:lstStyle/>
            <a:p>
              <a:r>
                <a:rPr lang="en-GB" dirty="0" smtClean="0"/>
                <a:t>Q</a:t>
              </a:r>
              <a:r>
                <a:rPr lang="en-GB" sz="1400" dirty="0" smtClean="0"/>
                <a:t>1</a:t>
              </a:r>
              <a:endParaRPr lang="ru-RU" dirty="0"/>
            </a:p>
          </p:txBody>
        </p:sp>
        <p:cxnSp>
          <p:nvCxnSpPr>
            <p:cNvPr id="13" name="Прямая соединительная линия 12"/>
            <p:cNvCxnSpPr/>
            <p:nvPr/>
          </p:nvCxnSpPr>
          <p:spPr>
            <a:xfrm>
              <a:off x="92866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1214414" y="292893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rot="5400000" flipH="1" flipV="1">
              <a:off x="1107257" y="303609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5400000" flipH="1" flipV="1">
              <a:off x="1536679"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1928794" y="292893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164304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rot="5400000" flipH="1" flipV="1">
              <a:off x="1822431"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5400000" flipH="1" flipV="1">
              <a:off x="2251059"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235742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flipH="1" flipV="1">
              <a:off x="2536811"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flipH="1" flipV="1">
              <a:off x="2965439"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2643174" y="292893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a:off x="307180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rot="5400000" flipH="1" flipV="1">
              <a:off x="3251191"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a:off x="3357554" y="292893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rot="5400000" flipH="1" flipV="1">
              <a:off x="3679819" y="303529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a:off x="3786182" y="314324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928662" y="4357694"/>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5400000" flipH="1" flipV="1">
              <a:off x="1250927" y="424974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a:off x="1357290" y="4143380"/>
              <a:ext cx="271464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a:off x="1214414" y="5072074"/>
              <a:ext cx="85725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rot="5400000" flipH="1" flipV="1">
              <a:off x="1965307" y="496412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2071670" y="4857760"/>
              <a:ext cx="200026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Полилиния 35"/>
            <p:cNvSpPr/>
            <p:nvPr/>
          </p:nvSpPr>
          <p:spPr>
            <a:xfrm>
              <a:off x="945577" y="4903638"/>
              <a:ext cx="265824" cy="173182"/>
            </a:xfrm>
            <a:custGeom>
              <a:avLst/>
              <a:gdLst>
                <a:gd name="connsiteX0" fmla="*/ 0 w 265824"/>
                <a:gd name="connsiteY0" fmla="*/ 152400 h 173182"/>
                <a:gd name="connsiteX1" fmla="*/ 13854 w 265824"/>
                <a:gd name="connsiteY1" fmla="*/ 83127 h 173182"/>
                <a:gd name="connsiteX2" fmla="*/ 20782 w 265824"/>
                <a:gd name="connsiteY2" fmla="*/ 62346 h 173182"/>
                <a:gd name="connsiteX3" fmla="*/ 34636 w 265824"/>
                <a:gd name="connsiteY3" fmla="*/ 41564 h 173182"/>
                <a:gd name="connsiteX4" fmla="*/ 48491 w 265824"/>
                <a:gd name="connsiteY4" fmla="*/ 13855 h 173182"/>
                <a:gd name="connsiteX5" fmla="*/ 69272 w 265824"/>
                <a:gd name="connsiteY5" fmla="*/ 0 h 173182"/>
                <a:gd name="connsiteX6" fmla="*/ 62345 w 265824"/>
                <a:gd name="connsiteY6" fmla="*/ 27709 h 173182"/>
                <a:gd name="connsiteX7" fmla="*/ 48491 w 265824"/>
                <a:gd name="connsiteY7" fmla="*/ 48491 h 173182"/>
                <a:gd name="connsiteX8" fmla="*/ 41563 w 265824"/>
                <a:gd name="connsiteY8" fmla="*/ 90055 h 173182"/>
                <a:gd name="connsiteX9" fmla="*/ 34636 w 265824"/>
                <a:gd name="connsiteY9" fmla="*/ 138546 h 173182"/>
                <a:gd name="connsiteX10" fmla="*/ 55418 w 265824"/>
                <a:gd name="connsiteY10" fmla="*/ 131618 h 173182"/>
                <a:gd name="connsiteX11" fmla="*/ 62345 w 265824"/>
                <a:gd name="connsiteY11" fmla="*/ 110837 h 173182"/>
                <a:gd name="connsiteX12" fmla="*/ 69272 w 265824"/>
                <a:gd name="connsiteY12" fmla="*/ 83127 h 173182"/>
                <a:gd name="connsiteX13" fmla="*/ 90054 w 265824"/>
                <a:gd name="connsiteY13" fmla="*/ 76200 h 173182"/>
                <a:gd name="connsiteX14" fmla="*/ 96982 w 265824"/>
                <a:gd name="connsiteY14" fmla="*/ 48491 h 173182"/>
                <a:gd name="connsiteX15" fmla="*/ 103909 w 265824"/>
                <a:gd name="connsiteY15" fmla="*/ 27709 h 173182"/>
                <a:gd name="connsiteX16" fmla="*/ 124691 w 265824"/>
                <a:gd name="connsiteY16" fmla="*/ 34637 h 173182"/>
                <a:gd name="connsiteX17" fmla="*/ 110836 w 265824"/>
                <a:gd name="connsiteY17" fmla="*/ 117764 h 173182"/>
                <a:gd name="connsiteX18" fmla="*/ 96982 w 265824"/>
                <a:gd name="connsiteY18" fmla="*/ 159327 h 173182"/>
                <a:gd name="connsiteX19" fmla="*/ 117763 w 265824"/>
                <a:gd name="connsiteY19" fmla="*/ 96982 h 173182"/>
                <a:gd name="connsiteX20" fmla="*/ 124691 w 265824"/>
                <a:gd name="connsiteY20" fmla="*/ 76200 h 173182"/>
                <a:gd name="connsiteX21" fmla="*/ 152400 w 265824"/>
                <a:gd name="connsiteY21" fmla="*/ 62346 h 173182"/>
                <a:gd name="connsiteX22" fmla="*/ 187036 w 265824"/>
                <a:gd name="connsiteY22" fmla="*/ 34637 h 173182"/>
                <a:gd name="connsiteX23" fmla="*/ 180109 w 265824"/>
                <a:gd name="connsiteY23" fmla="*/ 55418 h 173182"/>
                <a:gd name="connsiteX24" fmla="*/ 152400 w 265824"/>
                <a:gd name="connsiteY24" fmla="*/ 103909 h 173182"/>
                <a:gd name="connsiteX25" fmla="*/ 166254 w 265824"/>
                <a:gd name="connsiteY25" fmla="*/ 117764 h 173182"/>
                <a:gd name="connsiteX26" fmla="*/ 187036 w 265824"/>
                <a:gd name="connsiteY26" fmla="*/ 103909 h 173182"/>
                <a:gd name="connsiteX27" fmla="*/ 221672 w 265824"/>
                <a:gd name="connsiteY27" fmla="*/ 69273 h 173182"/>
                <a:gd name="connsiteX28" fmla="*/ 214745 w 265824"/>
                <a:gd name="connsiteY28" fmla="*/ 96982 h 173182"/>
                <a:gd name="connsiteX29" fmla="*/ 207818 w 265824"/>
                <a:gd name="connsiteY29" fmla="*/ 117764 h 173182"/>
                <a:gd name="connsiteX30" fmla="*/ 228600 w 265824"/>
                <a:gd name="connsiteY30" fmla="*/ 76200 h 173182"/>
                <a:gd name="connsiteX31" fmla="*/ 256309 w 265824"/>
                <a:gd name="connsiteY31" fmla="*/ 69273 h 173182"/>
                <a:gd name="connsiteX32" fmla="*/ 256309 w 265824"/>
                <a:gd name="connsiteY32" fmla="*/ 173182 h 17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5824" h="173182">
                  <a:moveTo>
                    <a:pt x="0" y="152400"/>
                  </a:moveTo>
                  <a:cubicBezTo>
                    <a:pt x="4618" y="129309"/>
                    <a:pt x="8559" y="106072"/>
                    <a:pt x="13854" y="83127"/>
                  </a:cubicBezTo>
                  <a:cubicBezTo>
                    <a:pt x="15496" y="76012"/>
                    <a:pt x="17516" y="68877"/>
                    <a:pt x="20782" y="62346"/>
                  </a:cubicBezTo>
                  <a:cubicBezTo>
                    <a:pt x="24505" y="54899"/>
                    <a:pt x="30505" y="48793"/>
                    <a:pt x="34636" y="41564"/>
                  </a:cubicBezTo>
                  <a:cubicBezTo>
                    <a:pt x="39759" y="32598"/>
                    <a:pt x="41880" y="21788"/>
                    <a:pt x="48491" y="13855"/>
                  </a:cubicBezTo>
                  <a:cubicBezTo>
                    <a:pt x="53821" y="7459"/>
                    <a:pt x="62345" y="4618"/>
                    <a:pt x="69272" y="0"/>
                  </a:cubicBezTo>
                  <a:cubicBezTo>
                    <a:pt x="66963" y="9236"/>
                    <a:pt x="66095" y="18958"/>
                    <a:pt x="62345" y="27709"/>
                  </a:cubicBezTo>
                  <a:cubicBezTo>
                    <a:pt x="59066" y="35361"/>
                    <a:pt x="51124" y="40593"/>
                    <a:pt x="48491" y="48491"/>
                  </a:cubicBezTo>
                  <a:cubicBezTo>
                    <a:pt x="44049" y="61816"/>
                    <a:pt x="43699" y="76173"/>
                    <a:pt x="41563" y="90055"/>
                  </a:cubicBezTo>
                  <a:cubicBezTo>
                    <a:pt x="39080" y="106193"/>
                    <a:pt x="29472" y="123056"/>
                    <a:pt x="34636" y="138546"/>
                  </a:cubicBezTo>
                  <a:cubicBezTo>
                    <a:pt x="36945" y="145473"/>
                    <a:pt x="48491" y="133927"/>
                    <a:pt x="55418" y="131618"/>
                  </a:cubicBezTo>
                  <a:cubicBezTo>
                    <a:pt x="57727" y="124691"/>
                    <a:pt x="60339" y="117858"/>
                    <a:pt x="62345" y="110837"/>
                  </a:cubicBezTo>
                  <a:cubicBezTo>
                    <a:pt x="64960" y="101682"/>
                    <a:pt x="63324" y="90562"/>
                    <a:pt x="69272" y="83127"/>
                  </a:cubicBezTo>
                  <a:cubicBezTo>
                    <a:pt x="73833" y="77425"/>
                    <a:pt x="83127" y="78509"/>
                    <a:pt x="90054" y="76200"/>
                  </a:cubicBezTo>
                  <a:cubicBezTo>
                    <a:pt x="92363" y="66964"/>
                    <a:pt x="94366" y="57645"/>
                    <a:pt x="96982" y="48491"/>
                  </a:cubicBezTo>
                  <a:cubicBezTo>
                    <a:pt x="98988" y="41470"/>
                    <a:pt x="97378" y="30974"/>
                    <a:pt x="103909" y="27709"/>
                  </a:cubicBezTo>
                  <a:cubicBezTo>
                    <a:pt x="110440" y="24443"/>
                    <a:pt x="117764" y="32328"/>
                    <a:pt x="124691" y="34637"/>
                  </a:cubicBezTo>
                  <a:cubicBezTo>
                    <a:pt x="119779" y="73928"/>
                    <a:pt x="120643" y="85073"/>
                    <a:pt x="110836" y="117764"/>
                  </a:cubicBezTo>
                  <a:cubicBezTo>
                    <a:pt x="106640" y="131752"/>
                    <a:pt x="96982" y="159327"/>
                    <a:pt x="96982" y="159327"/>
                  </a:cubicBezTo>
                  <a:cubicBezTo>
                    <a:pt x="109841" y="82169"/>
                    <a:pt x="93413" y="145682"/>
                    <a:pt x="117763" y="96982"/>
                  </a:cubicBezTo>
                  <a:cubicBezTo>
                    <a:pt x="121029" y="90451"/>
                    <a:pt x="119528" y="81363"/>
                    <a:pt x="124691" y="76200"/>
                  </a:cubicBezTo>
                  <a:cubicBezTo>
                    <a:pt x="131993" y="68898"/>
                    <a:pt x="143164" y="66964"/>
                    <a:pt x="152400" y="62346"/>
                  </a:cubicBezTo>
                  <a:cubicBezTo>
                    <a:pt x="152865" y="61648"/>
                    <a:pt x="173651" y="21253"/>
                    <a:pt x="187036" y="34637"/>
                  </a:cubicBezTo>
                  <a:cubicBezTo>
                    <a:pt x="192199" y="39800"/>
                    <a:pt x="182985" y="48707"/>
                    <a:pt x="180109" y="55418"/>
                  </a:cubicBezTo>
                  <a:cubicBezTo>
                    <a:pt x="169563" y="80024"/>
                    <a:pt x="166312" y="83040"/>
                    <a:pt x="152400" y="103909"/>
                  </a:cubicBezTo>
                  <a:cubicBezTo>
                    <a:pt x="165568" y="169750"/>
                    <a:pt x="152622" y="134805"/>
                    <a:pt x="166254" y="117764"/>
                  </a:cubicBezTo>
                  <a:cubicBezTo>
                    <a:pt x="171455" y="111263"/>
                    <a:pt x="180109" y="108527"/>
                    <a:pt x="187036" y="103909"/>
                  </a:cubicBezTo>
                  <a:cubicBezTo>
                    <a:pt x="189525" y="96442"/>
                    <a:pt x="198326" y="53709"/>
                    <a:pt x="221672" y="69273"/>
                  </a:cubicBezTo>
                  <a:cubicBezTo>
                    <a:pt x="229594" y="74554"/>
                    <a:pt x="217360" y="87828"/>
                    <a:pt x="214745" y="96982"/>
                  </a:cubicBezTo>
                  <a:cubicBezTo>
                    <a:pt x="212739" y="104003"/>
                    <a:pt x="200516" y="117764"/>
                    <a:pt x="207818" y="117764"/>
                  </a:cubicBezTo>
                  <a:cubicBezTo>
                    <a:pt x="222124" y="117764"/>
                    <a:pt x="222195" y="81324"/>
                    <a:pt x="228600" y="76200"/>
                  </a:cubicBezTo>
                  <a:cubicBezTo>
                    <a:pt x="236034" y="70253"/>
                    <a:pt x="253694" y="60119"/>
                    <a:pt x="256309" y="69273"/>
                  </a:cubicBezTo>
                  <a:cubicBezTo>
                    <a:pt x="265824" y="102577"/>
                    <a:pt x="256309" y="138546"/>
                    <a:pt x="256309" y="17318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7" name="Полилиния 36"/>
            <p:cNvSpPr/>
            <p:nvPr/>
          </p:nvSpPr>
          <p:spPr>
            <a:xfrm>
              <a:off x="924795" y="5461569"/>
              <a:ext cx="290945" cy="222428"/>
            </a:xfrm>
            <a:custGeom>
              <a:avLst/>
              <a:gdLst>
                <a:gd name="connsiteX0" fmla="*/ 0 w 290945"/>
                <a:gd name="connsiteY0" fmla="*/ 176360 h 222428"/>
                <a:gd name="connsiteX1" fmla="*/ 34636 w 290945"/>
                <a:gd name="connsiteY1" fmla="*/ 120942 h 222428"/>
                <a:gd name="connsiteX2" fmla="*/ 41564 w 290945"/>
                <a:gd name="connsiteY2" fmla="*/ 100160 h 222428"/>
                <a:gd name="connsiteX3" fmla="*/ 48491 w 290945"/>
                <a:gd name="connsiteY3" fmla="*/ 72451 h 222428"/>
                <a:gd name="connsiteX4" fmla="*/ 69273 w 290945"/>
                <a:gd name="connsiteY4" fmla="*/ 58596 h 222428"/>
                <a:gd name="connsiteX5" fmla="*/ 90054 w 290945"/>
                <a:gd name="connsiteY5" fmla="*/ 58596 h 222428"/>
                <a:gd name="connsiteX6" fmla="*/ 62345 w 290945"/>
                <a:gd name="connsiteY6" fmla="*/ 114015 h 222428"/>
                <a:gd name="connsiteX7" fmla="*/ 48491 w 290945"/>
                <a:gd name="connsiteY7" fmla="*/ 141724 h 222428"/>
                <a:gd name="connsiteX8" fmla="*/ 27709 w 290945"/>
                <a:gd name="connsiteY8" fmla="*/ 183287 h 222428"/>
                <a:gd name="connsiteX9" fmla="*/ 34636 w 290945"/>
                <a:gd name="connsiteY9" fmla="*/ 190215 h 222428"/>
                <a:gd name="connsiteX10" fmla="*/ 55418 w 290945"/>
                <a:gd name="connsiteY10" fmla="*/ 120942 h 222428"/>
                <a:gd name="connsiteX11" fmla="*/ 69273 w 290945"/>
                <a:gd name="connsiteY11" fmla="*/ 100160 h 222428"/>
                <a:gd name="connsiteX12" fmla="*/ 90054 w 290945"/>
                <a:gd name="connsiteY12" fmla="*/ 86306 h 222428"/>
                <a:gd name="connsiteX13" fmla="*/ 103909 w 290945"/>
                <a:gd name="connsiteY13" fmla="*/ 65524 h 222428"/>
                <a:gd name="connsiteX14" fmla="*/ 145473 w 290945"/>
                <a:gd name="connsiteY14" fmla="*/ 37815 h 222428"/>
                <a:gd name="connsiteX15" fmla="*/ 124691 w 290945"/>
                <a:gd name="connsiteY15" fmla="*/ 51669 h 222428"/>
                <a:gd name="connsiteX16" fmla="*/ 103909 w 290945"/>
                <a:gd name="connsiteY16" fmla="*/ 58596 h 222428"/>
                <a:gd name="connsiteX17" fmla="*/ 96982 w 290945"/>
                <a:gd name="connsiteY17" fmla="*/ 79378 h 222428"/>
                <a:gd name="connsiteX18" fmla="*/ 62345 w 290945"/>
                <a:gd name="connsiteY18" fmla="*/ 127869 h 222428"/>
                <a:gd name="connsiteX19" fmla="*/ 69273 w 290945"/>
                <a:gd name="connsiteY19" fmla="*/ 190215 h 222428"/>
                <a:gd name="connsiteX20" fmla="*/ 76200 w 290945"/>
                <a:gd name="connsiteY20" fmla="*/ 169433 h 222428"/>
                <a:gd name="connsiteX21" fmla="*/ 90054 w 290945"/>
                <a:gd name="connsiteY21" fmla="*/ 141724 h 222428"/>
                <a:gd name="connsiteX22" fmla="*/ 110836 w 290945"/>
                <a:gd name="connsiteY22" fmla="*/ 127869 h 222428"/>
                <a:gd name="connsiteX23" fmla="*/ 117764 w 290945"/>
                <a:gd name="connsiteY23" fmla="*/ 107087 h 222428"/>
                <a:gd name="connsiteX24" fmla="*/ 138545 w 290945"/>
                <a:gd name="connsiteY24" fmla="*/ 93233 h 222428"/>
                <a:gd name="connsiteX25" fmla="*/ 173182 w 290945"/>
                <a:gd name="connsiteY25" fmla="*/ 37815 h 222428"/>
                <a:gd name="connsiteX26" fmla="*/ 166254 w 290945"/>
                <a:gd name="connsiteY26" fmla="*/ 107087 h 222428"/>
                <a:gd name="connsiteX27" fmla="*/ 152400 w 290945"/>
                <a:gd name="connsiteY27" fmla="*/ 134796 h 222428"/>
                <a:gd name="connsiteX28" fmla="*/ 138545 w 290945"/>
                <a:gd name="connsiteY28" fmla="*/ 155578 h 222428"/>
                <a:gd name="connsiteX29" fmla="*/ 159327 w 290945"/>
                <a:gd name="connsiteY29" fmla="*/ 148651 h 222428"/>
                <a:gd name="connsiteX30" fmla="*/ 180109 w 290945"/>
                <a:gd name="connsiteY30" fmla="*/ 127869 h 222428"/>
                <a:gd name="connsiteX31" fmla="*/ 187036 w 290945"/>
                <a:gd name="connsiteY31" fmla="*/ 100160 h 222428"/>
                <a:gd name="connsiteX32" fmla="*/ 207818 w 290945"/>
                <a:gd name="connsiteY32" fmla="*/ 58596 h 222428"/>
                <a:gd name="connsiteX33" fmla="*/ 228600 w 290945"/>
                <a:gd name="connsiteY33" fmla="*/ 44742 h 222428"/>
                <a:gd name="connsiteX34" fmla="*/ 221673 w 290945"/>
                <a:gd name="connsiteY34" fmla="*/ 79378 h 222428"/>
                <a:gd name="connsiteX35" fmla="*/ 207818 w 290945"/>
                <a:gd name="connsiteY35" fmla="*/ 100160 h 222428"/>
                <a:gd name="connsiteX36" fmla="*/ 214745 w 290945"/>
                <a:gd name="connsiteY36" fmla="*/ 183287 h 222428"/>
                <a:gd name="connsiteX37" fmla="*/ 221673 w 290945"/>
                <a:gd name="connsiteY37" fmla="*/ 162506 h 222428"/>
                <a:gd name="connsiteX38" fmla="*/ 228600 w 290945"/>
                <a:gd name="connsiteY38" fmla="*/ 134796 h 222428"/>
                <a:gd name="connsiteX39" fmla="*/ 242454 w 290945"/>
                <a:gd name="connsiteY39" fmla="*/ 114015 h 222428"/>
                <a:gd name="connsiteX40" fmla="*/ 249382 w 290945"/>
                <a:gd name="connsiteY40" fmla="*/ 93233 h 222428"/>
                <a:gd name="connsiteX41" fmla="*/ 256309 w 290945"/>
                <a:gd name="connsiteY41" fmla="*/ 65524 h 222428"/>
                <a:gd name="connsiteX42" fmla="*/ 277091 w 290945"/>
                <a:gd name="connsiteY42" fmla="*/ 58596 h 222428"/>
                <a:gd name="connsiteX43" fmla="*/ 290945 w 290945"/>
                <a:gd name="connsiteY43" fmla="*/ 79378 h 222428"/>
                <a:gd name="connsiteX44" fmla="*/ 277091 w 290945"/>
                <a:gd name="connsiteY44" fmla="*/ 100160 h 222428"/>
                <a:gd name="connsiteX45" fmla="*/ 263236 w 290945"/>
                <a:gd name="connsiteY45" fmla="*/ 141724 h 222428"/>
                <a:gd name="connsiteX46" fmla="*/ 256309 w 290945"/>
                <a:gd name="connsiteY46" fmla="*/ 169433 h 222428"/>
                <a:gd name="connsiteX47" fmla="*/ 284018 w 290945"/>
                <a:gd name="connsiteY47" fmla="*/ 148651 h 22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90945" h="222428">
                  <a:moveTo>
                    <a:pt x="0" y="176360"/>
                  </a:moveTo>
                  <a:cubicBezTo>
                    <a:pt x="16487" y="126898"/>
                    <a:pt x="1703" y="142897"/>
                    <a:pt x="34636" y="120942"/>
                  </a:cubicBezTo>
                  <a:cubicBezTo>
                    <a:pt x="36945" y="114015"/>
                    <a:pt x="39558" y="107181"/>
                    <a:pt x="41564" y="100160"/>
                  </a:cubicBezTo>
                  <a:cubicBezTo>
                    <a:pt x="44180" y="91006"/>
                    <a:pt x="43210" y="80373"/>
                    <a:pt x="48491" y="72451"/>
                  </a:cubicBezTo>
                  <a:cubicBezTo>
                    <a:pt x="53109" y="65524"/>
                    <a:pt x="62346" y="63214"/>
                    <a:pt x="69273" y="58596"/>
                  </a:cubicBezTo>
                  <a:cubicBezTo>
                    <a:pt x="69553" y="57755"/>
                    <a:pt x="82730" y="0"/>
                    <a:pt x="90054" y="58596"/>
                  </a:cubicBezTo>
                  <a:cubicBezTo>
                    <a:pt x="93987" y="90059"/>
                    <a:pt x="80818" y="95542"/>
                    <a:pt x="62345" y="114015"/>
                  </a:cubicBezTo>
                  <a:cubicBezTo>
                    <a:pt x="57727" y="123251"/>
                    <a:pt x="53614" y="132758"/>
                    <a:pt x="48491" y="141724"/>
                  </a:cubicBezTo>
                  <a:cubicBezTo>
                    <a:pt x="31142" y="172085"/>
                    <a:pt x="36781" y="151535"/>
                    <a:pt x="27709" y="183287"/>
                  </a:cubicBezTo>
                  <a:cubicBezTo>
                    <a:pt x="16526" y="222428"/>
                    <a:pt x="17457" y="215984"/>
                    <a:pt x="34636" y="190215"/>
                  </a:cubicBezTo>
                  <a:cubicBezTo>
                    <a:pt x="38508" y="174729"/>
                    <a:pt x="48675" y="131056"/>
                    <a:pt x="55418" y="120942"/>
                  </a:cubicBezTo>
                  <a:cubicBezTo>
                    <a:pt x="60036" y="114015"/>
                    <a:pt x="63386" y="106047"/>
                    <a:pt x="69273" y="100160"/>
                  </a:cubicBezTo>
                  <a:cubicBezTo>
                    <a:pt x="75160" y="94273"/>
                    <a:pt x="83127" y="90924"/>
                    <a:pt x="90054" y="86306"/>
                  </a:cubicBezTo>
                  <a:cubicBezTo>
                    <a:pt x="94672" y="79379"/>
                    <a:pt x="97408" y="70725"/>
                    <a:pt x="103909" y="65524"/>
                  </a:cubicBezTo>
                  <a:cubicBezTo>
                    <a:pt x="114645" y="56935"/>
                    <a:pt x="145473" y="61831"/>
                    <a:pt x="145473" y="37815"/>
                  </a:cubicBezTo>
                  <a:cubicBezTo>
                    <a:pt x="145473" y="29490"/>
                    <a:pt x="132138" y="47946"/>
                    <a:pt x="124691" y="51669"/>
                  </a:cubicBezTo>
                  <a:cubicBezTo>
                    <a:pt x="118160" y="54934"/>
                    <a:pt x="110836" y="56287"/>
                    <a:pt x="103909" y="58596"/>
                  </a:cubicBezTo>
                  <a:cubicBezTo>
                    <a:pt x="101600" y="65523"/>
                    <a:pt x="101226" y="73436"/>
                    <a:pt x="96982" y="79378"/>
                  </a:cubicBezTo>
                  <a:cubicBezTo>
                    <a:pt x="55890" y="136908"/>
                    <a:pt x="77999" y="80911"/>
                    <a:pt x="62345" y="127869"/>
                  </a:cubicBezTo>
                  <a:cubicBezTo>
                    <a:pt x="64654" y="148651"/>
                    <a:pt x="62661" y="170378"/>
                    <a:pt x="69273" y="190215"/>
                  </a:cubicBezTo>
                  <a:cubicBezTo>
                    <a:pt x="71582" y="197142"/>
                    <a:pt x="73324" y="176145"/>
                    <a:pt x="76200" y="169433"/>
                  </a:cubicBezTo>
                  <a:cubicBezTo>
                    <a:pt x="80268" y="159941"/>
                    <a:pt x="83443" y="149657"/>
                    <a:pt x="90054" y="141724"/>
                  </a:cubicBezTo>
                  <a:cubicBezTo>
                    <a:pt x="95384" y="135328"/>
                    <a:pt x="103909" y="132487"/>
                    <a:pt x="110836" y="127869"/>
                  </a:cubicBezTo>
                  <a:cubicBezTo>
                    <a:pt x="113145" y="120942"/>
                    <a:pt x="113202" y="112789"/>
                    <a:pt x="117764" y="107087"/>
                  </a:cubicBezTo>
                  <a:cubicBezTo>
                    <a:pt x="122965" y="100586"/>
                    <a:pt x="134133" y="100293"/>
                    <a:pt x="138545" y="93233"/>
                  </a:cubicBezTo>
                  <a:cubicBezTo>
                    <a:pt x="179762" y="27286"/>
                    <a:pt x="126151" y="69168"/>
                    <a:pt x="173182" y="37815"/>
                  </a:cubicBezTo>
                  <a:cubicBezTo>
                    <a:pt x="181819" y="72363"/>
                    <a:pt x="185930" y="67733"/>
                    <a:pt x="166254" y="107087"/>
                  </a:cubicBezTo>
                  <a:cubicBezTo>
                    <a:pt x="161636" y="116323"/>
                    <a:pt x="157523" y="125830"/>
                    <a:pt x="152400" y="134796"/>
                  </a:cubicBezTo>
                  <a:cubicBezTo>
                    <a:pt x="148269" y="142025"/>
                    <a:pt x="134822" y="148131"/>
                    <a:pt x="138545" y="155578"/>
                  </a:cubicBezTo>
                  <a:cubicBezTo>
                    <a:pt x="141810" y="162109"/>
                    <a:pt x="152400" y="150960"/>
                    <a:pt x="159327" y="148651"/>
                  </a:cubicBezTo>
                  <a:cubicBezTo>
                    <a:pt x="166254" y="141724"/>
                    <a:pt x="175248" y="136375"/>
                    <a:pt x="180109" y="127869"/>
                  </a:cubicBezTo>
                  <a:cubicBezTo>
                    <a:pt x="184833" y="119603"/>
                    <a:pt x="184420" y="109314"/>
                    <a:pt x="187036" y="100160"/>
                  </a:cubicBezTo>
                  <a:cubicBezTo>
                    <a:pt x="191543" y="84387"/>
                    <a:pt x="195676" y="70738"/>
                    <a:pt x="207818" y="58596"/>
                  </a:cubicBezTo>
                  <a:cubicBezTo>
                    <a:pt x="213705" y="52709"/>
                    <a:pt x="221673" y="49360"/>
                    <a:pt x="228600" y="44742"/>
                  </a:cubicBezTo>
                  <a:cubicBezTo>
                    <a:pt x="226291" y="56287"/>
                    <a:pt x="225807" y="68354"/>
                    <a:pt x="221673" y="79378"/>
                  </a:cubicBezTo>
                  <a:cubicBezTo>
                    <a:pt x="218750" y="87174"/>
                    <a:pt x="208372" y="91853"/>
                    <a:pt x="207818" y="100160"/>
                  </a:cubicBezTo>
                  <a:cubicBezTo>
                    <a:pt x="205968" y="127903"/>
                    <a:pt x="212436" y="155578"/>
                    <a:pt x="214745" y="183287"/>
                  </a:cubicBezTo>
                  <a:cubicBezTo>
                    <a:pt x="217054" y="176360"/>
                    <a:pt x="219667" y="169527"/>
                    <a:pt x="221673" y="162506"/>
                  </a:cubicBezTo>
                  <a:cubicBezTo>
                    <a:pt x="224289" y="153351"/>
                    <a:pt x="224850" y="143547"/>
                    <a:pt x="228600" y="134796"/>
                  </a:cubicBezTo>
                  <a:cubicBezTo>
                    <a:pt x="231879" y="127144"/>
                    <a:pt x="238731" y="121461"/>
                    <a:pt x="242454" y="114015"/>
                  </a:cubicBezTo>
                  <a:cubicBezTo>
                    <a:pt x="245720" y="107484"/>
                    <a:pt x="247376" y="100254"/>
                    <a:pt x="249382" y="93233"/>
                  </a:cubicBezTo>
                  <a:cubicBezTo>
                    <a:pt x="251998" y="84079"/>
                    <a:pt x="250362" y="72958"/>
                    <a:pt x="256309" y="65524"/>
                  </a:cubicBezTo>
                  <a:cubicBezTo>
                    <a:pt x="260871" y="59822"/>
                    <a:pt x="270164" y="60905"/>
                    <a:pt x="277091" y="58596"/>
                  </a:cubicBezTo>
                  <a:cubicBezTo>
                    <a:pt x="281709" y="65523"/>
                    <a:pt x="290945" y="71053"/>
                    <a:pt x="290945" y="79378"/>
                  </a:cubicBezTo>
                  <a:cubicBezTo>
                    <a:pt x="290945" y="87703"/>
                    <a:pt x="280472" y="92552"/>
                    <a:pt x="277091" y="100160"/>
                  </a:cubicBezTo>
                  <a:cubicBezTo>
                    <a:pt x="271160" y="113505"/>
                    <a:pt x="266778" y="127556"/>
                    <a:pt x="263236" y="141724"/>
                  </a:cubicBezTo>
                  <a:cubicBezTo>
                    <a:pt x="260927" y="150960"/>
                    <a:pt x="251028" y="161511"/>
                    <a:pt x="256309" y="169433"/>
                  </a:cubicBezTo>
                  <a:cubicBezTo>
                    <a:pt x="268539" y="187777"/>
                    <a:pt x="283337" y="150013"/>
                    <a:pt x="284018" y="148651"/>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cxnSp>
          <p:nvCxnSpPr>
            <p:cNvPr id="38" name="Прямая соединительная линия 37"/>
            <p:cNvCxnSpPr/>
            <p:nvPr/>
          </p:nvCxnSpPr>
          <p:spPr>
            <a:xfrm>
              <a:off x="1214414" y="5643578"/>
              <a:ext cx="157163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rot="5400000" flipH="1" flipV="1">
              <a:off x="2678099" y="553562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a:off x="2786050" y="5429264"/>
              <a:ext cx="135732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rot="5400000" flipH="1" flipV="1">
              <a:off x="125092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rot="5400000" flipH="1" flipV="1">
              <a:off x="160811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rot="5400000" flipH="1" flipV="1">
              <a:off x="196530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rot="5400000" flipH="1" flipV="1">
              <a:off x="232249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a:off x="928662" y="3714752"/>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a:off x="1357290" y="3500438"/>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1714480" y="371475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a:off x="2071670" y="3500438"/>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2428860" y="371475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rot="5400000" flipH="1" flipV="1">
              <a:off x="2679687"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rot="5400000" flipH="1" flipV="1">
              <a:off x="3108315"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a:off x="2786050" y="3500438"/>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3214678" y="3714752"/>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rot="5400000" flipH="1" flipV="1">
              <a:off x="3536943" y="360680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rot="5400000" flipH="1" flipV="1">
              <a:off x="1822431" y="3035297"/>
              <a:ext cx="214314"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529194" y="2928934"/>
              <a:ext cx="399468" cy="369332"/>
            </a:xfrm>
            <a:prstGeom prst="rect">
              <a:avLst/>
            </a:prstGeom>
            <a:noFill/>
          </p:spPr>
          <p:txBody>
            <a:bodyPr wrap="none" rtlCol="0">
              <a:spAutoFit/>
            </a:bodyPr>
            <a:lstStyle/>
            <a:p>
              <a:r>
                <a:rPr lang="en-GB" dirty="0" smtClean="0"/>
                <a:t>C</a:t>
              </a:r>
              <a:r>
                <a:rPr lang="ru-RU" sz="1400" dirty="0" smtClean="0"/>
                <a:t>0</a:t>
              </a:r>
              <a:endParaRPr lang="ru-RU" dirty="0"/>
            </a:p>
          </p:txBody>
        </p:sp>
      </p:grpSp>
      <p:sp>
        <p:nvSpPr>
          <p:cNvPr id="57" name="TextBox 56"/>
          <p:cNvSpPr txBox="1"/>
          <p:nvPr/>
        </p:nvSpPr>
        <p:spPr>
          <a:xfrm>
            <a:off x="4286248" y="1785926"/>
            <a:ext cx="4357718" cy="3970318"/>
          </a:xfrm>
          <a:prstGeom prst="rect">
            <a:avLst/>
          </a:prstGeom>
          <a:noFill/>
        </p:spPr>
        <p:txBody>
          <a:bodyPr wrap="square" rtlCol="0">
            <a:spAutoFit/>
          </a:bodyPr>
          <a:lstStyle/>
          <a:p>
            <a:pPr algn="just"/>
            <a:r>
              <a:rPr lang="ru-RU" dirty="0" smtClean="0"/>
              <a:t>Вообще, следует сказать, неважно, какие триггера используют (динамические или двухступенчатые) по своему смыслу являются элементами средней степени интеграции, т.к. собраны на элементах «И», «НЕ», «ИЛИ». Но в современном мире триггера создают уже сразу на основе транзисторов, т.е. минимизация в триггере идет на уровне транзисторов. И в этом смысле триггер становится элементом малой степени интеграции. Т.е. помимо 3-х элементов малой степени интеграции («И», «НЕ», «ИЛИ») еще добавляется и триггер.</a:t>
            </a:r>
            <a:endParaRPr lang="ru-RU" dirty="0"/>
          </a:p>
        </p:txBody>
      </p:sp>
      <p:sp>
        <p:nvSpPr>
          <p:cNvPr id="58" name="TextBox 57"/>
          <p:cNvSpPr txBox="1"/>
          <p:nvPr/>
        </p:nvSpPr>
        <p:spPr>
          <a:xfrm>
            <a:off x="1000100" y="6072206"/>
            <a:ext cx="7121052" cy="369332"/>
          </a:xfrm>
          <a:prstGeom prst="rect">
            <a:avLst/>
          </a:prstGeom>
          <a:noFill/>
        </p:spPr>
        <p:txBody>
          <a:bodyPr wrap="none" rtlCol="0">
            <a:spAutoFit/>
          </a:bodyPr>
          <a:lstStyle/>
          <a:p>
            <a:r>
              <a:rPr lang="ru-RU" dirty="0" smtClean="0"/>
              <a:t>Вот собственно и все, что хотела рассказать о динамических триггерах.</a:t>
            </a:r>
            <a:endParaRPr lang="ru-RU"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34" y="214290"/>
            <a:ext cx="8358246" cy="2862322"/>
          </a:xfrm>
          <a:prstGeom prst="rect">
            <a:avLst/>
          </a:prstGeom>
          <a:noFill/>
        </p:spPr>
        <p:txBody>
          <a:bodyPr wrap="square" rtlCol="0">
            <a:spAutoFit/>
          </a:bodyPr>
          <a:lstStyle/>
          <a:p>
            <a:pPr algn="just"/>
            <a:r>
              <a:rPr lang="ru-RU" dirty="0" smtClean="0"/>
              <a:t>Во всех синхронных триггерах имеется сигнал С, так называемый тактовый синхросигнал.  Ранее мы говорили о нем. Сейчас рассмотрим его подробнее. Как следует из названия, этот сигнал синхронизирует работу всех триггеров в схеме. Т.е. заставляет триггеры переключаться одновременно.</a:t>
            </a:r>
          </a:p>
          <a:p>
            <a:pPr algn="just"/>
            <a:endParaRPr lang="ru-RU" dirty="0" smtClean="0"/>
          </a:p>
          <a:p>
            <a:pPr algn="just"/>
            <a:r>
              <a:rPr lang="ru-RU" dirty="0" smtClean="0"/>
              <a:t>Забегая вперед хочется сказать, что все цифровые синхронные  схемы строятся по одной структуре.</a:t>
            </a:r>
          </a:p>
          <a:p>
            <a:pPr algn="just"/>
            <a:r>
              <a:rPr lang="ru-RU" dirty="0" smtClean="0"/>
              <a:t>Например, имеется несколько триггеров, своими выходами они заходят на КС, от КС они опять заходят на другие триггера и т.д. Бывает еще, что ОС заходит на КС различными способами.</a:t>
            </a:r>
            <a:endParaRPr lang="ru-RU" dirty="0"/>
          </a:p>
        </p:txBody>
      </p:sp>
      <p:grpSp>
        <p:nvGrpSpPr>
          <p:cNvPr id="79" name="Группа 78"/>
          <p:cNvGrpSpPr/>
          <p:nvPr/>
        </p:nvGrpSpPr>
        <p:grpSpPr>
          <a:xfrm>
            <a:off x="1428728" y="3143248"/>
            <a:ext cx="6788198" cy="2512472"/>
            <a:chOff x="1428728" y="3143248"/>
            <a:chExt cx="6788198" cy="2512472"/>
          </a:xfrm>
        </p:grpSpPr>
        <p:grpSp>
          <p:nvGrpSpPr>
            <p:cNvPr id="3" name="Группа 2"/>
            <p:cNvGrpSpPr/>
            <p:nvPr/>
          </p:nvGrpSpPr>
          <p:grpSpPr>
            <a:xfrm>
              <a:off x="1428728" y="3143248"/>
              <a:ext cx="6788198" cy="2512472"/>
              <a:chOff x="357158" y="1142984"/>
              <a:chExt cx="6788198" cy="2512472"/>
            </a:xfrm>
          </p:grpSpPr>
          <p:grpSp>
            <p:nvGrpSpPr>
              <p:cNvPr id="4" name="Группа 68"/>
              <p:cNvGrpSpPr/>
              <p:nvPr/>
            </p:nvGrpSpPr>
            <p:grpSpPr>
              <a:xfrm>
                <a:off x="571472" y="1571612"/>
                <a:ext cx="642942" cy="2000264"/>
                <a:chOff x="571472" y="1571612"/>
                <a:chExt cx="642942" cy="2000264"/>
              </a:xfrm>
            </p:grpSpPr>
            <p:sp>
              <p:nvSpPr>
                <p:cNvPr id="72" name="Прямоугольник 71"/>
                <p:cNvSpPr/>
                <p:nvPr/>
              </p:nvSpPr>
              <p:spPr>
                <a:xfrm>
                  <a:off x="571472" y="1571612"/>
                  <a:ext cx="642942" cy="20002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3" name="TextBox 72"/>
                <p:cNvSpPr txBox="1"/>
                <p:nvPr/>
              </p:nvSpPr>
              <p:spPr>
                <a:xfrm>
                  <a:off x="642910" y="2357430"/>
                  <a:ext cx="426912" cy="369332"/>
                </a:xfrm>
                <a:prstGeom prst="rect">
                  <a:avLst/>
                </a:prstGeom>
                <a:noFill/>
              </p:spPr>
              <p:txBody>
                <a:bodyPr wrap="none" rtlCol="0">
                  <a:spAutoFit/>
                </a:bodyPr>
                <a:lstStyle/>
                <a:p>
                  <a:r>
                    <a:rPr lang="ru-RU" dirty="0" smtClean="0"/>
                    <a:t>КС</a:t>
                  </a:r>
                  <a:endParaRPr lang="ru-RU" dirty="0"/>
                </a:p>
              </p:txBody>
            </p:sp>
          </p:grpSp>
          <p:sp>
            <p:nvSpPr>
              <p:cNvPr id="5" name="TextBox 4"/>
              <p:cNvSpPr txBox="1"/>
              <p:nvPr/>
            </p:nvSpPr>
            <p:spPr>
              <a:xfrm>
                <a:off x="1142976" y="1928802"/>
                <a:ext cx="399468" cy="369332"/>
              </a:xfrm>
              <a:prstGeom prst="rect">
                <a:avLst/>
              </a:prstGeom>
              <a:noFill/>
            </p:spPr>
            <p:txBody>
              <a:bodyPr wrap="none" rtlCol="0">
                <a:spAutoFit/>
              </a:bodyPr>
              <a:lstStyle/>
              <a:p>
                <a:r>
                  <a:rPr lang="ru-RU" dirty="0" smtClean="0"/>
                  <a:t>С</a:t>
                </a:r>
                <a:r>
                  <a:rPr lang="ru-RU" sz="1400" dirty="0" smtClean="0"/>
                  <a:t>0</a:t>
                </a:r>
                <a:endParaRPr lang="ru-RU" dirty="0"/>
              </a:p>
            </p:txBody>
          </p:sp>
          <p:sp>
            <p:nvSpPr>
              <p:cNvPr id="6" name="TextBox 5"/>
              <p:cNvSpPr txBox="1"/>
              <p:nvPr/>
            </p:nvSpPr>
            <p:spPr>
              <a:xfrm>
                <a:off x="1142976" y="2928934"/>
                <a:ext cx="399468" cy="369332"/>
              </a:xfrm>
              <a:prstGeom prst="rect">
                <a:avLst/>
              </a:prstGeom>
              <a:noFill/>
            </p:spPr>
            <p:txBody>
              <a:bodyPr wrap="none" rtlCol="0">
                <a:spAutoFit/>
              </a:bodyPr>
              <a:lstStyle/>
              <a:p>
                <a:r>
                  <a:rPr lang="ru-RU" dirty="0" smtClean="0"/>
                  <a:t>С</a:t>
                </a:r>
                <a:r>
                  <a:rPr lang="ru-RU" sz="1400" dirty="0" smtClean="0"/>
                  <a:t>1</a:t>
                </a:r>
                <a:endParaRPr lang="ru-RU" dirty="0"/>
              </a:p>
            </p:txBody>
          </p:sp>
          <p:cxnSp>
            <p:nvCxnSpPr>
              <p:cNvPr id="7" name="Прямая соединительная линия 6"/>
              <p:cNvCxnSpPr/>
              <p:nvPr/>
            </p:nvCxnSpPr>
            <p:spPr>
              <a:xfrm>
                <a:off x="1214414" y="2285992"/>
                <a:ext cx="285752"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1214414" y="3286124"/>
                <a:ext cx="285752"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285984" y="185577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10" name="Группа 78"/>
              <p:cNvGrpSpPr/>
              <p:nvPr/>
            </p:nvGrpSpPr>
            <p:grpSpPr>
              <a:xfrm>
                <a:off x="1500166" y="1571612"/>
                <a:ext cx="785818" cy="2000264"/>
                <a:chOff x="1500166" y="1571612"/>
                <a:chExt cx="785818" cy="2000264"/>
              </a:xfrm>
            </p:grpSpPr>
            <p:sp>
              <p:nvSpPr>
                <p:cNvPr id="62" name="Прямоугольник 61"/>
                <p:cNvSpPr/>
                <p:nvPr/>
              </p:nvSpPr>
              <p:spPr>
                <a:xfrm>
                  <a:off x="1500166" y="1571612"/>
                  <a:ext cx="785818" cy="9286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3" name="Прямоугольник 62"/>
                <p:cNvSpPr/>
                <p:nvPr/>
              </p:nvSpPr>
              <p:spPr>
                <a:xfrm>
                  <a:off x="1500166" y="2643182"/>
                  <a:ext cx="785818" cy="9286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4" name="Прямая соединительная линия 63"/>
                <p:cNvCxnSpPr/>
                <p:nvPr/>
              </p:nvCxnSpPr>
              <p:spPr>
                <a:xfrm rot="16200000" flipH="1">
                  <a:off x="1393804" y="2035959"/>
                  <a:ext cx="928694"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p:nvPr/>
              </p:nvCxnSpPr>
              <p:spPr>
                <a:xfrm rot="16200000" flipH="1">
                  <a:off x="1393803" y="3106735"/>
                  <a:ext cx="928694"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500166" y="1571612"/>
                  <a:ext cx="327334" cy="369332"/>
                </a:xfrm>
                <a:prstGeom prst="rect">
                  <a:avLst/>
                </a:prstGeom>
                <a:noFill/>
              </p:spPr>
              <p:txBody>
                <a:bodyPr wrap="none" rtlCol="0">
                  <a:spAutoFit/>
                </a:bodyPr>
                <a:lstStyle/>
                <a:p>
                  <a:r>
                    <a:rPr lang="en-GB" dirty="0" smtClean="0"/>
                    <a:t>D</a:t>
                  </a:r>
                  <a:endParaRPr lang="ru-RU" dirty="0"/>
                </a:p>
              </p:txBody>
            </p:sp>
            <p:sp>
              <p:nvSpPr>
                <p:cNvPr id="67" name="TextBox 66"/>
                <p:cNvSpPr txBox="1"/>
                <p:nvPr/>
              </p:nvSpPr>
              <p:spPr>
                <a:xfrm>
                  <a:off x="1500166" y="2643182"/>
                  <a:ext cx="327334" cy="369332"/>
                </a:xfrm>
                <a:prstGeom prst="rect">
                  <a:avLst/>
                </a:prstGeom>
                <a:noFill/>
              </p:spPr>
              <p:txBody>
                <a:bodyPr wrap="none" rtlCol="0">
                  <a:spAutoFit/>
                </a:bodyPr>
                <a:lstStyle/>
                <a:p>
                  <a:r>
                    <a:rPr lang="en-GB" dirty="0" smtClean="0"/>
                    <a:t>D</a:t>
                  </a:r>
                  <a:endParaRPr lang="ru-RU" dirty="0"/>
                </a:p>
              </p:txBody>
            </p:sp>
            <p:sp>
              <p:nvSpPr>
                <p:cNvPr id="68" name="TextBox 67"/>
                <p:cNvSpPr txBox="1"/>
                <p:nvPr/>
              </p:nvSpPr>
              <p:spPr>
                <a:xfrm>
                  <a:off x="1500166" y="2071678"/>
                  <a:ext cx="308098" cy="369332"/>
                </a:xfrm>
                <a:prstGeom prst="rect">
                  <a:avLst/>
                </a:prstGeom>
                <a:noFill/>
              </p:spPr>
              <p:txBody>
                <a:bodyPr wrap="none" rtlCol="0">
                  <a:spAutoFit/>
                </a:bodyPr>
                <a:lstStyle/>
                <a:p>
                  <a:r>
                    <a:rPr lang="en-GB" dirty="0" smtClean="0"/>
                    <a:t>C</a:t>
                  </a:r>
                  <a:endParaRPr lang="ru-RU" dirty="0"/>
                </a:p>
              </p:txBody>
            </p:sp>
            <p:sp>
              <p:nvSpPr>
                <p:cNvPr id="69" name="TextBox 68"/>
                <p:cNvSpPr txBox="1"/>
                <p:nvPr/>
              </p:nvSpPr>
              <p:spPr>
                <a:xfrm>
                  <a:off x="1500166" y="3071810"/>
                  <a:ext cx="308098" cy="369332"/>
                </a:xfrm>
                <a:prstGeom prst="rect">
                  <a:avLst/>
                </a:prstGeom>
                <a:noFill/>
              </p:spPr>
              <p:txBody>
                <a:bodyPr wrap="none" rtlCol="0">
                  <a:spAutoFit/>
                </a:bodyPr>
                <a:lstStyle/>
                <a:p>
                  <a:r>
                    <a:rPr lang="en-GB" dirty="0" smtClean="0"/>
                    <a:t>C</a:t>
                  </a:r>
                  <a:endParaRPr lang="ru-RU" dirty="0"/>
                </a:p>
              </p:txBody>
            </p:sp>
            <p:sp>
              <p:nvSpPr>
                <p:cNvPr id="70" name="TextBox 69"/>
                <p:cNvSpPr txBox="1"/>
                <p:nvPr/>
              </p:nvSpPr>
              <p:spPr>
                <a:xfrm>
                  <a:off x="1928794" y="1571612"/>
                  <a:ext cx="340158" cy="369332"/>
                </a:xfrm>
                <a:prstGeom prst="rect">
                  <a:avLst/>
                </a:prstGeom>
                <a:noFill/>
              </p:spPr>
              <p:txBody>
                <a:bodyPr wrap="none" rtlCol="0">
                  <a:spAutoFit/>
                </a:bodyPr>
                <a:lstStyle/>
                <a:p>
                  <a:r>
                    <a:rPr lang="en-GB" dirty="0" smtClean="0"/>
                    <a:t>Q</a:t>
                  </a:r>
                  <a:endParaRPr lang="ru-RU" dirty="0"/>
                </a:p>
              </p:txBody>
            </p:sp>
            <p:sp>
              <p:nvSpPr>
                <p:cNvPr id="71" name="TextBox 70"/>
                <p:cNvSpPr txBox="1"/>
                <p:nvPr/>
              </p:nvSpPr>
              <p:spPr>
                <a:xfrm>
                  <a:off x="1928794" y="2643182"/>
                  <a:ext cx="340158" cy="369332"/>
                </a:xfrm>
                <a:prstGeom prst="rect">
                  <a:avLst/>
                </a:prstGeom>
                <a:noFill/>
              </p:spPr>
              <p:txBody>
                <a:bodyPr wrap="none" rtlCol="0">
                  <a:spAutoFit/>
                </a:bodyPr>
                <a:lstStyle/>
                <a:p>
                  <a:r>
                    <a:rPr lang="en-GB" dirty="0" smtClean="0"/>
                    <a:t>Q</a:t>
                  </a:r>
                  <a:endParaRPr lang="ru-RU" dirty="0"/>
                </a:p>
              </p:txBody>
            </p:sp>
          </p:grpSp>
          <p:cxnSp>
            <p:nvCxnSpPr>
              <p:cNvPr id="11" name="Прямая соединительная линия 10"/>
              <p:cNvCxnSpPr/>
              <p:nvPr/>
            </p:nvCxnSpPr>
            <p:spPr>
              <a:xfrm>
                <a:off x="2285984" y="285749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83084" y="1857364"/>
                <a:ext cx="431528" cy="369332"/>
              </a:xfrm>
              <a:prstGeom prst="rect">
                <a:avLst/>
              </a:prstGeom>
              <a:noFill/>
            </p:spPr>
            <p:txBody>
              <a:bodyPr wrap="none" rtlCol="0">
                <a:spAutoFit/>
              </a:bodyPr>
              <a:lstStyle/>
              <a:p>
                <a:r>
                  <a:rPr lang="en-GB" dirty="0" smtClean="0"/>
                  <a:t>Q</a:t>
                </a:r>
                <a:r>
                  <a:rPr lang="ru-RU" sz="1400" dirty="0" smtClean="0"/>
                  <a:t>0</a:t>
                </a:r>
                <a:endParaRPr lang="ru-RU" dirty="0"/>
              </a:p>
            </p:txBody>
          </p:sp>
          <p:sp>
            <p:nvSpPr>
              <p:cNvPr id="13" name="TextBox 12"/>
              <p:cNvSpPr txBox="1"/>
              <p:nvPr/>
            </p:nvSpPr>
            <p:spPr>
              <a:xfrm>
                <a:off x="2285984" y="2488164"/>
                <a:ext cx="431528" cy="369332"/>
              </a:xfrm>
              <a:prstGeom prst="rect">
                <a:avLst/>
              </a:prstGeom>
              <a:noFill/>
            </p:spPr>
            <p:txBody>
              <a:bodyPr wrap="none" rtlCol="0">
                <a:spAutoFit/>
              </a:bodyPr>
              <a:lstStyle/>
              <a:p>
                <a:r>
                  <a:rPr lang="en-GB" dirty="0" smtClean="0"/>
                  <a:t>Q</a:t>
                </a:r>
                <a:r>
                  <a:rPr lang="en-GB" sz="1400" dirty="0" smtClean="0"/>
                  <a:t>1</a:t>
                </a:r>
                <a:endParaRPr lang="ru-RU" dirty="0"/>
              </a:p>
            </p:txBody>
          </p:sp>
          <p:grpSp>
            <p:nvGrpSpPr>
              <p:cNvPr id="14" name="Группа 69"/>
              <p:cNvGrpSpPr/>
              <p:nvPr/>
            </p:nvGrpSpPr>
            <p:grpSpPr>
              <a:xfrm>
                <a:off x="2643174" y="1571612"/>
                <a:ext cx="642942" cy="2000264"/>
                <a:chOff x="571472" y="1571612"/>
                <a:chExt cx="642942" cy="2000264"/>
              </a:xfrm>
            </p:grpSpPr>
            <p:sp>
              <p:nvSpPr>
                <p:cNvPr id="60" name="Прямоугольник 59"/>
                <p:cNvSpPr/>
                <p:nvPr/>
              </p:nvSpPr>
              <p:spPr>
                <a:xfrm>
                  <a:off x="571472" y="1571612"/>
                  <a:ext cx="642942" cy="20002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1" name="TextBox 60"/>
                <p:cNvSpPr txBox="1"/>
                <p:nvPr/>
              </p:nvSpPr>
              <p:spPr>
                <a:xfrm>
                  <a:off x="642910" y="2357430"/>
                  <a:ext cx="426912" cy="369332"/>
                </a:xfrm>
                <a:prstGeom prst="rect">
                  <a:avLst/>
                </a:prstGeom>
                <a:noFill/>
              </p:spPr>
              <p:txBody>
                <a:bodyPr wrap="none" rtlCol="0">
                  <a:spAutoFit/>
                </a:bodyPr>
                <a:lstStyle/>
                <a:p>
                  <a:r>
                    <a:rPr lang="ru-RU" dirty="0" smtClean="0"/>
                    <a:t>КС</a:t>
                  </a:r>
                  <a:endParaRPr lang="ru-RU" dirty="0"/>
                </a:p>
              </p:txBody>
            </p:sp>
          </p:grpSp>
          <p:sp>
            <p:nvSpPr>
              <p:cNvPr id="15" name="TextBox 14"/>
              <p:cNvSpPr txBox="1"/>
              <p:nvPr/>
            </p:nvSpPr>
            <p:spPr>
              <a:xfrm>
                <a:off x="2928926" y="1643050"/>
                <a:ext cx="388248" cy="369332"/>
              </a:xfrm>
              <a:prstGeom prst="rect">
                <a:avLst/>
              </a:prstGeom>
              <a:noFill/>
            </p:spPr>
            <p:txBody>
              <a:bodyPr wrap="none" rtlCol="0">
                <a:spAutoFit/>
              </a:bodyPr>
              <a:lstStyle/>
              <a:p>
                <a:r>
                  <a:rPr lang="en-GB" dirty="0" smtClean="0"/>
                  <a:t>Y</a:t>
                </a:r>
                <a:r>
                  <a:rPr lang="ru-RU" sz="1400" dirty="0" smtClean="0"/>
                  <a:t>0</a:t>
                </a:r>
                <a:endParaRPr lang="ru-RU" dirty="0"/>
              </a:p>
            </p:txBody>
          </p:sp>
          <p:sp>
            <p:nvSpPr>
              <p:cNvPr id="16" name="TextBox 15"/>
              <p:cNvSpPr txBox="1"/>
              <p:nvPr/>
            </p:nvSpPr>
            <p:spPr>
              <a:xfrm>
                <a:off x="2928926" y="2714620"/>
                <a:ext cx="388248" cy="369332"/>
              </a:xfrm>
              <a:prstGeom prst="rect">
                <a:avLst/>
              </a:prstGeom>
              <a:noFill/>
            </p:spPr>
            <p:txBody>
              <a:bodyPr wrap="none" rtlCol="0">
                <a:spAutoFit/>
              </a:bodyPr>
              <a:lstStyle/>
              <a:p>
                <a:r>
                  <a:rPr lang="en-GB" dirty="0" smtClean="0"/>
                  <a:t>Y</a:t>
                </a:r>
                <a:r>
                  <a:rPr lang="en-GB" sz="1400" dirty="0" smtClean="0"/>
                  <a:t>1</a:t>
                </a:r>
                <a:endParaRPr lang="ru-RU" dirty="0"/>
              </a:p>
            </p:txBody>
          </p:sp>
          <p:cxnSp>
            <p:nvCxnSpPr>
              <p:cNvPr id="17" name="Прямая соединительная линия 16"/>
              <p:cNvCxnSpPr/>
              <p:nvPr/>
            </p:nvCxnSpPr>
            <p:spPr>
              <a:xfrm>
                <a:off x="3286116" y="1857364"/>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3286116" y="285749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19" name="Группа 79"/>
              <p:cNvGrpSpPr/>
              <p:nvPr/>
            </p:nvGrpSpPr>
            <p:grpSpPr>
              <a:xfrm>
                <a:off x="3643306" y="1571612"/>
                <a:ext cx="785818" cy="2000264"/>
                <a:chOff x="1500166" y="1571612"/>
                <a:chExt cx="785818" cy="2000264"/>
              </a:xfrm>
            </p:grpSpPr>
            <p:sp>
              <p:nvSpPr>
                <p:cNvPr id="50" name="Прямоугольник 49"/>
                <p:cNvSpPr/>
                <p:nvPr/>
              </p:nvSpPr>
              <p:spPr>
                <a:xfrm>
                  <a:off x="1500166" y="1571612"/>
                  <a:ext cx="785818" cy="9286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Прямоугольник 50"/>
                <p:cNvSpPr/>
                <p:nvPr/>
              </p:nvSpPr>
              <p:spPr>
                <a:xfrm>
                  <a:off x="1500166" y="2643182"/>
                  <a:ext cx="785818" cy="9286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2" name="Прямая соединительная линия 51"/>
                <p:cNvCxnSpPr/>
                <p:nvPr/>
              </p:nvCxnSpPr>
              <p:spPr>
                <a:xfrm rot="16200000" flipH="1">
                  <a:off x="1393804" y="2035959"/>
                  <a:ext cx="928694"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rot="16200000" flipH="1">
                  <a:off x="1393803" y="3106735"/>
                  <a:ext cx="928694"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500166" y="1571612"/>
                  <a:ext cx="327334" cy="369332"/>
                </a:xfrm>
                <a:prstGeom prst="rect">
                  <a:avLst/>
                </a:prstGeom>
                <a:noFill/>
              </p:spPr>
              <p:txBody>
                <a:bodyPr wrap="none" rtlCol="0">
                  <a:spAutoFit/>
                </a:bodyPr>
                <a:lstStyle/>
                <a:p>
                  <a:r>
                    <a:rPr lang="en-GB" dirty="0" smtClean="0"/>
                    <a:t>D</a:t>
                  </a:r>
                  <a:endParaRPr lang="ru-RU" dirty="0"/>
                </a:p>
              </p:txBody>
            </p:sp>
            <p:sp>
              <p:nvSpPr>
                <p:cNvPr id="55" name="TextBox 54"/>
                <p:cNvSpPr txBox="1"/>
                <p:nvPr/>
              </p:nvSpPr>
              <p:spPr>
                <a:xfrm>
                  <a:off x="1500166" y="2643182"/>
                  <a:ext cx="327334" cy="369332"/>
                </a:xfrm>
                <a:prstGeom prst="rect">
                  <a:avLst/>
                </a:prstGeom>
                <a:noFill/>
              </p:spPr>
              <p:txBody>
                <a:bodyPr wrap="none" rtlCol="0">
                  <a:spAutoFit/>
                </a:bodyPr>
                <a:lstStyle/>
                <a:p>
                  <a:r>
                    <a:rPr lang="en-GB" dirty="0" smtClean="0"/>
                    <a:t>D</a:t>
                  </a:r>
                  <a:endParaRPr lang="ru-RU" dirty="0"/>
                </a:p>
              </p:txBody>
            </p:sp>
            <p:sp>
              <p:nvSpPr>
                <p:cNvPr id="56" name="TextBox 55"/>
                <p:cNvSpPr txBox="1"/>
                <p:nvPr/>
              </p:nvSpPr>
              <p:spPr>
                <a:xfrm>
                  <a:off x="1500166" y="2071678"/>
                  <a:ext cx="308098" cy="369332"/>
                </a:xfrm>
                <a:prstGeom prst="rect">
                  <a:avLst/>
                </a:prstGeom>
                <a:noFill/>
              </p:spPr>
              <p:txBody>
                <a:bodyPr wrap="none" rtlCol="0">
                  <a:spAutoFit/>
                </a:bodyPr>
                <a:lstStyle/>
                <a:p>
                  <a:r>
                    <a:rPr lang="en-GB" dirty="0" smtClean="0"/>
                    <a:t>C</a:t>
                  </a:r>
                  <a:endParaRPr lang="ru-RU" dirty="0"/>
                </a:p>
              </p:txBody>
            </p:sp>
            <p:sp>
              <p:nvSpPr>
                <p:cNvPr id="57" name="TextBox 56"/>
                <p:cNvSpPr txBox="1"/>
                <p:nvPr/>
              </p:nvSpPr>
              <p:spPr>
                <a:xfrm>
                  <a:off x="1500166" y="3071810"/>
                  <a:ext cx="308098" cy="369332"/>
                </a:xfrm>
                <a:prstGeom prst="rect">
                  <a:avLst/>
                </a:prstGeom>
                <a:noFill/>
              </p:spPr>
              <p:txBody>
                <a:bodyPr wrap="none" rtlCol="0">
                  <a:spAutoFit/>
                </a:bodyPr>
                <a:lstStyle/>
                <a:p>
                  <a:r>
                    <a:rPr lang="en-GB" dirty="0" smtClean="0"/>
                    <a:t>C</a:t>
                  </a:r>
                  <a:endParaRPr lang="ru-RU" dirty="0"/>
                </a:p>
              </p:txBody>
            </p:sp>
            <p:sp>
              <p:nvSpPr>
                <p:cNvPr id="58" name="TextBox 57"/>
                <p:cNvSpPr txBox="1"/>
                <p:nvPr/>
              </p:nvSpPr>
              <p:spPr>
                <a:xfrm>
                  <a:off x="1928794" y="1571612"/>
                  <a:ext cx="340158" cy="369332"/>
                </a:xfrm>
                <a:prstGeom prst="rect">
                  <a:avLst/>
                </a:prstGeom>
                <a:noFill/>
              </p:spPr>
              <p:txBody>
                <a:bodyPr wrap="none" rtlCol="0">
                  <a:spAutoFit/>
                </a:bodyPr>
                <a:lstStyle/>
                <a:p>
                  <a:r>
                    <a:rPr lang="en-GB" dirty="0" smtClean="0"/>
                    <a:t>Q</a:t>
                  </a:r>
                  <a:endParaRPr lang="ru-RU" dirty="0"/>
                </a:p>
              </p:txBody>
            </p:sp>
            <p:sp>
              <p:nvSpPr>
                <p:cNvPr id="59" name="TextBox 58"/>
                <p:cNvSpPr txBox="1"/>
                <p:nvPr/>
              </p:nvSpPr>
              <p:spPr>
                <a:xfrm>
                  <a:off x="1928794" y="2643182"/>
                  <a:ext cx="340158" cy="369332"/>
                </a:xfrm>
                <a:prstGeom prst="rect">
                  <a:avLst/>
                </a:prstGeom>
                <a:noFill/>
              </p:spPr>
              <p:txBody>
                <a:bodyPr wrap="none" rtlCol="0">
                  <a:spAutoFit/>
                </a:bodyPr>
                <a:lstStyle/>
                <a:p>
                  <a:r>
                    <a:rPr lang="en-GB" dirty="0" smtClean="0"/>
                    <a:t>Q</a:t>
                  </a:r>
                  <a:endParaRPr lang="ru-RU" dirty="0"/>
                </a:p>
              </p:txBody>
            </p:sp>
          </p:grpSp>
          <p:cxnSp>
            <p:nvCxnSpPr>
              <p:cNvPr id="20" name="Прямая соединительная линия 19"/>
              <p:cNvCxnSpPr/>
              <p:nvPr/>
            </p:nvCxnSpPr>
            <p:spPr>
              <a:xfrm>
                <a:off x="3500430" y="2285992"/>
                <a:ext cx="142876"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3500430" y="3286124"/>
                <a:ext cx="142876"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286116" y="2285992"/>
                <a:ext cx="399468" cy="369332"/>
              </a:xfrm>
              <a:prstGeom prst="rect">
                <a:avLst/>
              </a:prstGeom>
              <a:noFill/>
            </p:spPr>
            <p:txBody>
              <a:bodyPr wrap="none" rtlCol="0">
                <a:spAutoFit/>
              </a:bodyPr>
              <a:lstStyle/>
              <a:p>
                <a:r>
                  <a:rPr lang="en-GB" dirty="0" smtClean="0"/>
                  <a:t>C</a:t>
                </a:r>
                <a:r>
                  <a:rPr lang="en-GB" sz="1400" dirty="0" smtClean="0"/>
                  <a:t>0</a:t>
                </a:r>
                <a:endParaRPr lang="ru-RU" dirty="0"/>
              </a:p>
            </p:txBody>
          </p:sp>
          <p:sp>
            <p:nvSpPr>
              <p:cNvPr id="23" name="TextBox 22"/>
              <p:cNvSpPr txBox="1"/>
              <p:nvPr/>
            </p:nvSpPr>
            <p:spPr>
              <a:xfrm>
                <a:off x="3286116" y="3286124"/>
                <a:ext cx="399468" cy="369332"/>
              </a:xfrm>
              <a:prstGeom prst="rect">
                <a:avLst/>
              </a:prstGeom>
              <a:noFill/>
            </p:spPr>
            <p:txBody>
              <a:bodyPr wrap="none" rtlCol="0">
                <a:spAutoFit/>
              </a:bodyPr>
              <a:lstStyle/>
              <a:p>
                <a:r>
                  <a:rPr lang="en-GB" dirty="0" smtClean="0"/>
                  <a:t>C</a:t>
                </a:r>
                <a:r>
                  <a:rPr lang="ru-RU" sz="1400" dirty="0" smtClean="0"/>
                  <a:t>0</a:t>
                </a:r>
                <a:endParaRPr lang="ru-RU" dirty="0"/>
              </a:p>
            </p:txBody>
          </p:sp>
          <p:grpSp>
            <p:nvGrpSpPr>
              <p:cNvPr id="24" name="Группа 95"/>
              <p:cNvGrpSpPr/>
              <p:nvPr/>
            </p:nvGrpSpPr>
            <p:grpSpPr>
              <a:xfrm>
                <a:off x="4786314" y="1571612"/>
                <a:ext cx="642942" cy="2000264"/>
                <a:chOff x="571472" y="1571612"/>
                <a:chExt cx="642942" cy="2000264"/>
              </a:xfrm>
            </p:grpSpPr>
            <p:sp>
              <p:nvSpPr>
                <p:cNvPr id="48" name="Прямоугольник 47"/>
                <p:cNvSpPr/>
                <p:nvPr/>
              </p:nvSpPr>
              <p:spPr>
                <a:xfrm>
                  <a:off x="571472" y="1571612"/>
                  <a:ext cx="642942" cy="20002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9" name="TextBox 48"/>
                <p:cNvSpPr txBox="1"/>
                <p:nvPr/>
              </p:nvSpPr>
              <p:spPr>
                <a:xfrm>
                  <a:off x="642910" y="2357430"/>
                  <a:ext cx="426912" cy="369332"/>
                </a:xfrm>
                <a:prstGeom prst="rect">
                  <a:avLst/>
                </a:prstGeom>
                <a:noFill/>
              </p:spPr>
              <p:txBody>
                <a:bodyPr wrap="none" rtlCol="0">
                  <a:spAutoFit/>
                </a:bodyPr>
                <a:lstStyle/>
                <a:p>
                  <a:r>
                    <a:rPr lang="ru-RU" dirty="0" smtClean="0"/>
                    <a:t>КС</a:t>
                  </a:r>
                  <a:endParaRPr lang="ru-RU" dirty="0"/>
                </a:p>
              </p:txBody>
            </p:sp>
          </p:grpSp>
          <p:cxnSp>
            <p:nvCxnSpPr>
              <p:cNvPr id="25" name="Прямая соединительная линия 24"/>
              <p:cNvCxnSpPr/>
              <p:nvPr/>
            </p:nvCxnSpPr>
            <p:spPr>
              <a:xfrm>
                <a:off x="4429124" y="178592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4429124" y="285749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27" name="Группа 100"/>
              <p:cNvGrpSpPr/>
              <p:nvPr/>
            </p:nvGrpSpPr>
            <p:grpSpPr>
              <a:xfrm>
                <a:off x="5786446" y="1571612"/>
                <a:ext cx="785818" cy="2000264"/>
                <a:chOff x="1500166" y="1571612"/>
                <a:chExt cx="785818" cy="2000264"/>
              </a:xfrm>
            </p:grpSpPr>
            <p:sp>
              <p:nvSpPr>
                <p:cNvPr id="38" name="Прямоугольник 37"/>
                <p:cNvSpPr/>
                <p:nvPr/>
              </p:nvSpPr>
              <p:spPr>
                <a:xfrm>
                  <a:off x="1500166" y="1571612"/>
                  <a:ext cx="785818" cy="9286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1500166" y="2643182"/>
                  <a:ext cx="785818" cy="9286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0" name="Прямая соединительная линия 39"/>
                <p:cNvCxnSpPr/>
                <p:nvPr/>
              </p:nvCxnSpPr>
              <p:spPr>
                <a:xfrm rot="16200000" flipH="1">
                  <a:off x="1393804" y="2035959"/>
                  <a:ext cx="928694"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rot="16200000" flipH="1">
                  <a:off x="1393803" y="3106735"/>
                  <a:ext cx="928694"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500166" y="1571612"/>
                  <a:ext cx="327334" cy="369332"/>
                </a:xfrm>
                <a:prstGeom prst="rect">
                  <a:avLst/>
                </a:prstGeom>
                <a:noFill/>
              </p:spPr>
              <p:txBody>
                <a:bodyPr wrap="none" rtlCol="0">
                  <a:spAutoFit/>
                </a:bodyPr>
                <a:lstStyle/>
                <a:p>
                  <a:r>
                    <a:rPr lang="en-GB" dirty="0" smtClean="0"/>
                    <a:t>D</a:t>
                  </a:r>
                  <a:endParaRPr lang="ru-RU" dirty="0"/>
                </a:p>
              </p:txBody>
            </p:sp>
            <p:sp>
              <p:nvSpPr>
                <p:cNvPr id="43" name="TextBox 42"/>
                <p:cNvSpPr txBox="1"/>
                <p:nvPr/>
              </p:nvSpPr>
              <p:spPr>
                <a:xfrm>
                  <a:off x="1500166" y="2643182"/>
                  <a:ext cx="327334" cy="369332"/>
                </a:xfrm>
                <a:prstGeom prst="rect">
                  <a:avLst/>
                </a:prstGeom>
                <a:noFill/>
              </p:spPr>
              <p:txBody>
                <a:bodyPr wrap="none" rtlCol="0">
                  <a:spAutoFit/>
                </a:bodyPr>
                <a:lstStyle/>
                <a:p>
                  <a:r>
                    <a:rPr lang="en-GB" dirty="0" smtClean="0"/>
                    <a:t>D</a:t>
                  </a:r>
                  <a:endParaRPr lang="ru-RU" dirty="0"/>
                </a:p>
              </p:txBody>
            </p:sp>
            <p:sp>
              <p:nvSpPr>
                <p:cNvPr id="44" name="TextBox 43"/>
                <p:cNvSpPr txBox="1"/>
                <p:nvPr/>
              </p:nvSpPr>
              <p:spPr>
                <a:xfrm>
                  <a:off x="1500166" y="2071678"/>
                  <a:ext cx="308098" cy="369332"/>
                </a:xfrm>
                <a:prstGeom prst="rect">
                  <a:avLst/>
                </a:prstGeom>
                <a:noFill/>
              </p:spPr>
              <p:txBody>
                <a:bodyPr wrap="none" rtlCol="0">
                  <a:spAutoFit/>
                </a:bodyPr>
                <a:lstStyle/>
                <a:p>
                  <a:r>
                    <a:rPr lang="en-GB" dirty="0" smtClean="0"/>
                    <a:t>C</a:t>
                  </a:r>
                  <a:endParaRPr lang="ru-RU" dirty="0"/>
                </a:p>
              </p:txBody>
            </p:sp>
            <p:sp>
              <p:nvSpPr>
                <p:cNvPr id="45" name="TextBox 44"/>
                <p:cNvSpPr txBox="1"/>
                <p:nvPr/>
              </p:nvSpPr>
              <p:spPr>
                <a:xfrm>
                  <a:off x="1500166" y="3071810"/>
                  <a:ext cx="308098" cy="369332"/>
                </a:xfrm>
                <a:prstGeom prst="rect">
                  <a:avLst/>
                </a:prstGeom>
                <a:noFill/>
              </p:spPr>
              <p:txBody>
                <a:bodyPr wrap="none" rtlCol="0">
                  <a:spAutoFit/>
                </a:bodyPr>
                <a:lstStyle/>
                <a:p>
                  <a:r>
                    <a:rPr lang="en-GB" dirty="0" smtClean="0"/>
                    <a:t>C</a:t>
                  </a:r>
                  <a:endParaRPr lang="ru-RU" dirty="0"/>
                </a:p>
              </p:txBody>
            </p:sp>
            <p:sp>
              <p:nvSpPr>
                <p:cNvPr id="46" name="TextBox 45"/>
                <p:cNvSpPr txBox="1"/>
                <p:nvPr/>
              </p:nvSpPr>
              <p:spPr>
                <a:xfrm>
                  <a:off x="1928794" y="1571612"/>
                  <a:ext cx="340158" cy="369332"/>
                </a:xfrm>
                <a:prstGeom prst="rect">
                  <a:avLst/>
                </a:prstGeom>
                <a:noFill/>
              </p:spPr>
              <p:txBody>
                <a:bodyPr wrap="none" rtlCol="0">
                  <a:spAutoFit/>
                </a:bodyPr>
                <a:lstStyle/>
                <a:p>
                  <a:r>
                    <a:rPr lang="en-GB" dirty="0" smtClean="0"/>
                    <a:t>Q</a:t>
                  </a:r>
                  <a:endParaRPr lang="ru-RU" dirty="0"/>
                </a:p>
              </p:txBody>
            </p:sp>
            <p:sp>
              <p:nvSpPr>
                <p:cNvPr id="47" name="TextBox 46"/>
                <p:cNvSpPr txBox="1"/>
                <p:nvPr/>
              </p:nvSpPr>
              <p:spPr>
                <a:xfrm>
                  <a:off x="1928794" y="2643182"/>
                  <a:ext cx="340158" cy="369332"/>
                </a:xfrm>
                <a:prstGeom prst="rect">
                  <a:avLst/>
                </a:prstGeom>
                <a:noFill/>
              </p:spPr>
              <p:txBody>
                <a:bodyPr wrap="none" rtlCol="0">
                  <a:spAutoFit/>
                </a:bodyPr>
                <a:lstStyle/>
                <a:p>
                  <a:r>
                    <a:rPr lang="en-GB" dirty="0" smtClean="0"/>
                    <a:t>Q</a:t>
                  </a:r>
                  <a:endParaRPr lang="ru-RU" dirty="0"/>
                </a:p>
              </p:txBody>
            </p:sp>
          </p:grpSp>
          <p:cxnSp>
            <p:nvCxnSpPr>
              <p:cNvPr id="28" name="Прямая соединительная линия 27"/>
              <p:cNvCxnSpPr/>
              <p:nvPr/>
            </p:nvCxnSpPr>
            <p:spPr>
              <a:xfrm>
                <a:off x="5429256" y="178592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a:off x="5429256" y="285749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6572264" y="1785926"/>
                <a:ext cx="571504"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5400000">
                <a:off x="6823091" y="1463661"/>
                <a:ext cx="642942"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a:off x="357158" y="1785926"/>
                <a:ext cx="214346"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rot="5400000">
                <a:off x="36481" y="1463661"/>
                <a:ext cx="642942"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a:off x="357158" y="1142984"/>
                <a:ext cx="678661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rot="5400000">
                <a:off x="6715140" y="1571612"/>
                <a:ext cx="428628"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rot="5400000">
                <a:off x="2178033" y="1607331"/>
                <a:ext cx="500860"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a:off x="2428860" y="1357298"/>
                <a:ext cx="4500594" cy="1588"/>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75" name="TextBox 74"/>
            <p:cNvSpPr txBox="1"/>
            <p:nvPr/>
          </p:nvSpPr>
          <p:spPr>
            <a:xfrm>
              <a:off x="2928926" y="4143380"/>
              <a:ext cx="442750" cy="369332"/>
            </a:xfrm>
            <a:prstGeom prst="rect">
              <a:avLst/>
            </a:prstGeom>
            <a:noFill/>
          </p:spPr>
          <p:txBody>
            <a:bodyPr wrap="none" rtlCol="0">
              <a:spAutoFit/>
            </a:bodyPr>
            <a:lstStyle/>
            <a:p>
              <a:r>
                <a:rPr lang="ru-RU" dirty="0" smtClean="0">
                  <a:solidFill>
                    <a:srgbClr val="FF0000"/>
                  </a:solidFill>
                </a:rPr>
                <a:t>(1)</a:t>
              </a:r>
              <a:endParaRPr lang="ru-RU" dirty="0">
                <a:solidFill>
                  <a:srgbClr val="FF0000"/>
                </a:solidFill>
              </a:endParaRPr>
            </a:p>
          </p:txBody>
        </p:sp>
        <p:sp>
          <p:nvSpPr>
            <p:cNvPr id="76" name="TextBox 75"/>
            <p:cNvSpPr txBox="1"/>
            <p:nvPr/>
          </p:nvSpPr>
          <p:spPr>
            <a:xfrm>
              <a:off x="5072066" y="4143380"/>
              <a:ext cx="442750" cy="369332"/>
            </a:xfrm>
            <a:prstGeom prst="rect">
              <a:avLst/>
            </a:prstGeom>
            <a:noFill/>
          </p:spPr>
          <p:txBody>
            <a:bodyPr wrap="none" rtlCol="0">
              <a:spAutoFit/>
            </a:bodyPr>
            <a:lstStyle/>
            <a:p>
              <a:r>
                <a:rPr lang="ru-RU" dirty="0" smtClean="0">
                  <a:solidFill>
                    <a:srgbClr val="FF0000"/>
                  </a:solidFill>
                </a:rPr>
                <a:t>(2)</a:t>
              </a:r>
              <a:endParaRPr lang="ru-RU" dirty="0">
                <a:solidFill>
                  <a:srgbClr val="FF0000"/>
                </a:solidFill>
              </a:endParaRPr>
            </a:p>
          </p:txBody>
        </p:sp>
        <p:sp>
          <p:nvSpPr>
            <p:cNvPr id="77" name="TextBox 76"/>
            <p:cNvSpPr txBox="1"/>
            <p:nvPr/>
          </p:nvSpPr>
          <p:spPr>
            <a:xfrm>
              <a:off x="5072066" y="5214950"/>
              <a:ext cx="442750" cy="369332"/>
            </a:xfrm>
            <a:prstGeom prst="rect">
              <a:avLst/>
            </a:prstGeom>
            <a:noFill/>
          </p:spPr>
          <p:txBody>
            <a:bodyPr wrap="none" rtlCol="0">
              <a:spAutoFit/>
            </a:bodyPr>
            <a:lstStyle/>
            <a:p>
              <a:r>
                <a:rPr lang="ru-RU" dirty="0" smtClean="0">
                  <a:solidFill>
                    <a:srgbClr val="FF0000"/>
                  </a:solidFill>
                </a:rPr>
                <a:t>(3)</a:t>
              </a:r>
              <a:endParaRPr lang="ru-RU" dirty="0">
                <a:solidFill>
                  <a:srgbClr val="FF0000"/>
                </a:solidFill>
              </a:endParaRPr>
            </a:p>
          </p:txBody>
        </p:sp>
        <p:sp>
          <p:nvSpPr>
            <p:cNvPr id="78" name="TextBox 77"/>
            <p:cNvSpPr txBox="1"/>
            <p:nvPr/>
          </p:nvSpPr>
          <p:spPr>
            <a:xfrm>
              <a:off x="2928926" y="5214950"/>
              <a:ext cx="442750" cy="369332"/>
            </a:xfrm>
            <a:prstGeom prst="rect">
              <a:avLst/>
            </a:prstGeom>
            <a:noFill/>
          </p:spPr>
          <p:txBody>
            <a:bodyPr wrap="none" rtlCol="0">
              <a:spAutoFit/>
            </a:bodyPr>
            <a:lstStyle/>
            <a:p>
              <a:r>
                <a:rPr lang="ru-RU" dirty="0" smtClean="0">
                  <a:solidFill>
                    <a:srgbClr val="FF0000"/>
                  </a:solidFill>
                </a:rPr>
                <a:t>(4)</a:t>
              </a:r>
              <a:endParaRPr lang="ru-RU" dirty="0">
                <a:solidFill>
                  <a:srgbClr val="FF0000"/>
                </a:solidFill>
              </a:endParaRPr>
            </a:p>
          </p:txBody>
        </p:sp>
      </p:gr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4643438" y="4000504"/>
            <a:ext cx="4093363" cy="1581151"/>
          </a:xfrm>
          <a:prstGeom prst="rect">
            <a:avLst/>
          </a:prstGeom>
          <a:noFill/>
          <a:ln w="9525">
            <a:noFill/>
            <a:miter lim="800000"/>
            <a:headEnd/>
            <a:tailEnd/>
          </a:ln>
          <a:effectLst/>
        </p:spPr>
      </p:pic>
      <p:sp>
        <p:nvSpPr>
          <p:cNvPr id="133" name="TextBox 132"/>
          <p:cNvSpPr txBox="1"/>
          <p:nvPr/>
        </p:nvSpPr>
        <p:spPr>
          <a:xfrm>
            <a:off x="285720" y="214290"/>
            <a:ext cx="8286808" cy="1477328"/>
          </a:xfrm>
          <a:prstGeom prst="rect">
            <a:avLst/>
          </a:prstGeom>
          <a:noFill/>
        </p:spPr>
        <p:txBody>
          <a:bodyPr wrap="square" rtlCol="0">
            <a:spAutoFit/>
          </a:bodyPr>
          <a:lstStyle/>
          <a:p>
            <a:pPr algn="just"/>
            <a:r>
              <a:rPr lang="ru-RU" dirty="0" smtClean="0"/>
              <a:t>Предположим, что триггера (1), (2) и (3) работают от сигнала С0, а триггер (4) от сигнала С1 (другой тактовый сигнал). Обозначим выходы:</a:t>
            </a:r>
          </a:p>
          <a:p>
            <a:pPr algn="just"/>
            <a:r>
              <a:rPr lang="ru-RU" dirty="0" smtClean="0"/>
              <a:t>У триггеров (1) и (4) – это </a:t>
            </a:r>
            <a:r>
              <a:rPr lang="en-GB" dirty="0" smtClean="0"/>
              <a:t>Q</a:t>
            </a:r>
            <a:r>
              <a:rPr lang="en-GB" sz="1400" dirty="0" smtClean="0"/>
              <a:t>0</a:t>
            </a:r>
            <a:r>
              <a:rPr lang="en-GB" dirty="0" smtClean="0"/>
              <a:t> </a:t>
            </a:r>
            <a:r>
              <a:rPr lang="ru-RU" dirty="0" smtClean="0"/>
              <a:t>и </a:t>
            </a:r>
            <a:r>
              <a:rPr lang="en-GB" dirty="0" smtClean="0"/>
              <a:t>Q</a:t>
            </a:r>
            <a:r>
              <a:rPr lang="en-GB" sz="1400" dirty="0" smtClean="0"/>
              <a:t>1</a:t>
            </a:r>
            <a:endParaRPr lang="ru-RU" sz="1400" dirty="0" smtClean="0"/>
          </a:p>
          <a:p>
            <a:pPr algn="just"/>
            <a:r>
              <a:rPr lang="ru-RU" dirty="0" smtClean="0"/>
              <a:t>У КС1 – </a:t>
            </a:r>
            <a:r>
              <a:rPr lang="en-GB" dirty="0" smtClean="0"/>
              <a:t>Y</a:t>
            </a:r>
            <a:r>
              <a:rPr lang="en-GB" sz="1400" dirty="0" smtClean="0"/>
              <a:t>0</a:t>
            </a:r>
            <a:r>
              <a:rPr lang="en-GB" dirty="0" smtClean="0"/>
              <a:t> </a:t>
            </a:r>
            <a:r>
              <a:rPr lang="ru-RU" dirty="0" smtClean="0"/>
              <a:t>и </a:t>
            </a:r>
            <a:r>
              <a:rPr lang="en-GB" dirty="0" smtClean="0"/>
              <a:t>Y</a:t>
            </a:r>
            <a:r>
              <a:rPr lang="en-GB" sz="1400" dirty="0" smtClean="0"/>
              <a:t>1</a:t>
            </a:r>
            <a:endParaRPr lang="ru-RU" sz="1400" dirty="0" smtClean="0"/>
          </a:p>
          <a:p>
            <a:pPr algn="just"/>
            <a:r>
              <a:rPr lang="ru-RU" dirty="0" smtClean="0"/>
              <a:t>Рисуем временную диаграмму:</a:t>
            </a:r>
            <a:endParaRPr lang="ru-RU" sz="2400" dirty="0"/>
          </a:p>
        </p:txBody>
      </p:sp>
      <p:sp>
        <p:nvSpPr>
          <p:cNvPr id="134" name="TextBox 133"/>
          <p:cNvSpPr txBox="1"/>
          <p:nvPr/>
        </p:nvSpPr>
        <p:spPr>
          <a:xfrm>
            <a:off x="357158" y="1714488"/>
            <a:ext cx="8358246" cy="2308324"/>
          </a:xfrm>
          <a:prstGeom prst="rect">
            <a:avLst/>
          </a:prstGeom>
          <a:noFill/>
        </p:spPr>
        <p:txBody>
          <a:bodyPr wrap="square" rtlCol="0">
            <a:spAutoFit/>
          </a:bodyPr>
          <a:lstStyle/>
          <a:p>
            <a:pPr algn="just"/>
            <a:r>
              <a:rPr lang="en-GB" dirty="0" smtClean="0"/>
              <a:t>C</a:t>
            </a:r>
            <a:r>
              <a:rPr lang="en-GB" sz="1400" dirty="0" smtClean="0"/>
              <a:t>0</a:t>
            </a:r>
            <a:r>
              <a:rPr lang="en-GB" dirty="0" smtClean="0"/>
              <a:t> </a:t>
            </a:r>
            <a:r>
              <a:rPr lang="ru-RU" dirty="0" smtClean="0"/>
              <a:t>и </a:t>
            </a:r>
            <a:r>
              <a:rPr lang="en-GB" dirty="0" smtClean="0"/>
              <a:t>C</a:t>
            </a:r>
            <a:r>
              <a:rPr lang="en-GB" sz="1400" dirty="0" smtClean="0"/>
              <a:t>1</a:t>
            </a:r>
            <a:r>
              <a:rPr lang="ru-RU" dirty="0" smtClean="0"/>
              <a:t> – разные тактовые сигналы.</a:t>
            </a:r>
          </a:p>
          <a:p>
            <a:pPr algn="just"/>
            <a:r>
              <a:rPr lang="ru-RU" dirty="0" smtClean="0"/>
              <a:t>Все триггера, которые работают от С</a:t>
            </a:r>
            <a:r>
              <a:rPr lang="ru-RU" sz="1400" dirty="0" smtClean="0"/>
              <a:t>0</a:t>
            </a:r>
            <a:r>
              <a:rPr lang="ru-RU" dirty="0" smtClean="0"/>
              <a:t> – меняют свое состояние вначале такта (после нарастающего уровня). Значит </a:t>
            </a:r>
            <a:r>
              <a:rPr lang="en-GB" dirty="0" smtClean="0"/>
              <a:t>Q</a:t>
            </a:r>
            <a:r>
              <a:rPr lang="en-GB" sz="1400" dirty="0" smtClean="0"/>
              <a:t>0</a:t>
            </a:r>
            <a:r>
              <a:rPr lang="en-GB" dirty="0" smtClean="0"/>
              <a:t> – </a:t>
            </a:r>
            <a:r>
              <a:rPr lang="ru-RU" dirty="0" smtClean="0"/>
              <a:t>сменит свой уровень, а выходы КС (</a:t>
            </a:r>
            <a:r>
              <a:rPr lang="en-GB" dirty="0" smtClean="0"/>
              <a:t>Y</a:t>
            </a:r>
            <a:r>
              <a:rPr lang="en-GB" sz="1400" dirty="0" smtClean="0"/>
              <a:t>0</a:t>
            </a:r>
            <a:r>
              <a:rPr lang="en-GB" dirty="0" smtClean="0"/>
              <a:t> </a:t>
            </a:r>
            <a:r>
              <a:rPr lang="ru-RU" dirty="0" smtClean="0"/>
              <a:t>и </a:t>
            </a:r>
            <a:r>
              <a:rPr lang="en-GB" dirty="0" smtClean="0"/>
              <a:t>Y</a:t>
            </a:r>
            <a:r>
              <a:rPr lang="en-GB" sz="1400" dirty="0" smtClean="0"/>
              <a:t>1</a:t>
            </a:r>
            <a:r>
              <a:rPr lang="ru-RU" dirty="0" smtClean="0"/>
              <a:t>) начнут дребезжать (до начала следующего такта). Помимо триггера </a:t>
            </a:r>
            <a:r>
              <a:rPr lang="en-GB" dirty="0" smtClean="0"/>
              <a:t>Q</a:t>
            </a:r>
            <a:r>
              <a:rPr lang="en-GB" sz="1400" dirty="0" smtClean="0"/>
              <a:t>0</a:t>
            </a:r>
            <a:r>
              <a:rPr lang="ru-RU" dirty="0" smtClean="0"/>
              <a:t> есть триггер </a:t>
            </a:r>
            <a:r>
              <a:rPr lang="en-GB" dirty="0" smtClean="0"/>
              <a:t>Q</a:t>
            </a:r>
            <a:r>
              <a:rPr lang="en-GB" sz="1400" dirty="0" smtClean="0"/>
              <a:t>1</a:t>
            </a:r>
            <a:r>
              <a:rPr lang="ru-RU" dirty="0" smtClean="0"/>
              <a:t>, к</a:t>
            </a:r>
            <a:r>
              <a:rPr lang="kk-KZ" dirty="0" smtClean="0"/>
              <a:t>оторый переключится по сигналу С</a:t>
            </a:r>
            <a:r>
              <a:rPr lang="kk-KZ" sz="1400" dirty="0" smtClean="0"/>
              <a:t>1</a:t>
            </a:r>
            <a:r>
              <a:rPr lang="kk-KZ" dirty="0" smtClean="0"/>
              <a:t>. </a:t>
            </a:r>
            <a:r>
              <a:rPr lang="en-GB" dirty="0" smtClean="0"/>
              <a:t>Q</a:t>
            </a:r>
            <a:r>
              <a:rPr lang="en-GB" sz="1400" dirty="0" smtClean="0"/>
              <a:t>1</a:t>
            </a:r>
            <a:r>
              <a:rPr lang="en-GB" dirty="0" smtClean="0"/>
              <a:t>=1</a:t>
            </a:r>
            <a:r>
              <a:rPr lang="ru-RU" dirty="0" smtClean="0"/>
              <a:t>, там где С</a:t>
            </a:r>
            <a:r>
              <a:rPr lang="ru-RU" sz="1400" dirty="0" smtClean="0"/>
              <a:t>1</a:t>
            </a:r>
            <a:r>
              <a:rPr lang="ru-RU" dirty="0" smtClean="0"/>
              <a:t>=1 и это тоже провоцирует дребезг. И может быть так, что дребезг не прекратиться до следующего такта, а триггер запомнит нестабильное значение. Поэтому тактовый синхросигнал в пределах одной схемы должен быть один. </a:t>
            </a:r>
            <a:endParaRPr lang="ru-RU" dirty="0"/>
          </a:p>
        </p:txBody>
      </p:sp>
      <p:pic>
        <p:nvPicPr>
          <p:cNvPr id="1027" name="Picture 3"/>
          <p:cNvPicPr>
            <a:picLocks noChangeAspect="1" noChangeArrowheads="1"/>
          </p:cNvPicPr>
          <p:nvPr/>
        </p:nvPicPr>
        <p:blipFill>
          <a:blip r:embed="rId4"/>
          <a:srcRect/>
          <a:stretch>
            <a:fillRect/>
          </a:stretch>
        </p:blipFill>
        <p:spPr bwMode="auto">
          <a:xfrm>
            <a:off x="285721" y="4071942"/>
            <a:ext cx="3857652" cy="2638784"/>
          </a:xfrm>
          <a:prstGeom prst="rect">
            <a:avLst/>
          </a:prstGeom>
          <a:noFill/>
          <a:ln w="9525">
            <a:noFill/>
            <a:miter lim="800000"/>
            <a:headEnd/>
            <a:tailEnd/>
          </a:ln>
          <a:effectLst/>
        </p:spPr>
      </p:pic>
      <p:sp>
        <p:nvSpPr>
          <p:cNvPr id="135" name="TextBox 134"/>
          <p:cNvSpPr txBox="1"/>
          <p:nvPr/>
        </p:nvSpPr>
        <p:spPr>
          <a:xfrm>
            <a:off x="4429124" y="5643578"/>
            <a:ext cx="4357718" cy="923330"/>
          </a:xfrm>
          <a:prstGeom prst="rect">
            <a:avLst/>
          </a:prstGeom>
          <a:noFill/>
        </p:spPr>
        <p:txBody>
          <a:bodyPr wrap="square" rtlCol="0">
            <a:spAutoFit/>
          </a:bodyPr>
          <a:lstStyle/>
          <a:p>
            <a:pPr algn="ctr"/>
            <a:r>
              <a:rPr lang="ru-RU" dirty="0" smtClean="0">
                <a:solidFill>
                  <a:srgbClr val="FF0000"/>
                </a:solidFill>
              </a:rPr>
              <a:t> ! В пределах одной схемы триггеры должны работать на одной тактовой частоте!</a:t>
            </a:r>
            <a:endParaRPr lang="ru-RU" dirty="0">
              <a:solidFill>
                <a:srgbClr val="FF0000"/>
              </a:solidFill>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extBox 170"/>
          <p:cNvSpPr txBox="1"/>
          <p:nvPr/>
        </p:nvSpPr>
        <p:spPr>
          <a:xfrm>
            <a:off x="428596" y="285728"/>
            <a:ext cx="8286808" cy="369332"/>
          </a:xfrm>
          <a:prstGeom prst="rect">
            <a:avLst/>
          </a:prstGeom>
          <a:noFill/>
        </p:spPr>
        <p:txBody>
          <a:bodyPr wrap="square" rtlCol="0">
            <a:spAutoFit/>
          </a:bodyPr>
          <a:lstStyle/>
          <a:p>
            <a:pPr algn="ctr"/>
            <a:r>
              <a:rPr lang="ru-RU" dirty="0" smtClean="0">
                <a:solidFill>
                  <a:srgbClr val="FF0000"/>
                </a:solidFill>
              </a:rPr>
              <a:t>Правила проектирования цифровых синхронных схем:</a:t>
            </a:r>
            <a:endParaRPr lang="ru-RU" dirty="0">
              <a:solidFill>
                <a:srgbClr val="FF0000"/>
              </a:solidFill>
            </a:endParaRPr>
          </a:p>
        </p:txBody>
      </p:sp>
      <p:sp>
        <p:nvSpPr>
          <p:cNvPr id="172" name="TextBox 171"/>
          <p:cNvSpPr txBox="1"/>
          <p:nvPr/>
        </p:nvSpPr>
        <p:spPr>
          <a:xfrm>
            <a:off x="500034" y="714356"/>
            <a:ext cx="5886868" cy="369332"/>
          </a:xfrm>
          <a:prstGeom prst="rect">
            <a:avLst/>
          </a:prstGeom>
          <a:noFill/>
        </p:spPr>
        <p:txBody>
          <a:bodyPr wrap="none" rtlCol="0">
            <a:spAutoFit/>
          </a:bodyPr>
          <a:lstStyle/>
          <a:p>
            <a:r>
              <a:rPr lang="ru-RU" b="1" dirty="0" smtClean="0"/>
              <a:t>1. Нельзя ставить КС на асинхронных и тактовых входах</a:t>
            </a:r>
            <a:endParaRPr lang="ru-RU" b="1" dirty="0"/>
          </a:p>
        </p:txBody>
      </p:sp>
      <p:sp>
        <p:nvSpPr>
          <p:cNvPr id="173" name="TextBox 172"/>
          <p:cNvSpPr txBox="1"/>
          <p:nvPr/>
        </p:nvSpPr>
        <p:spPr>
          <a:xfrm>
            <a:off x="571473" y="1071546"/>
            <a:ext cx="8001056" cy="1200329"/>
          </a:xfrm>
          <a:prstGeom prst="rect">
            <a:avLst/>
          </a:prstGeom>
          <a:noFill/>
        </p:spPr>
        <p:txBody>
          <a:bodyPr wrap="square" rtlCol="0">
            <a:spAutoFit/>
          </a:bodyPr>
          <a:lstStyle/>
          <a:p>
            <a:pPr algn="just"/>
            <a:r>
              <a:rPr lang="ru-RU" dirty="0" smtClean="0"/>
              <a:t>Т.е. имеем триггер (неважно какой, двухступенчатый или динамический). Например возьмем динамический. У него имеется сигнал асинхронной установки и асинхронного сброса.  Пусть это будет </a:t>
            </a:r>
            <a:r>
              <a:rPr lang="en-GB" dirty="0" smtClean="0"/>
              <a:t>RS</a:t>
            </a:r>
            <a:r>
              <a:rPr lang="ru-RU" dirty="0" smtClean="0"/>
              <a:t> – триггер. Использование КС в данном случае недопустимо. Почему?</a:t>
            </a:r>
            <a:endParaRPr lang="ru-RU" dirty="0"/>
          </a:p>
        </p:txBody>
      </p:sp>
      <p:grpSp>
        <p:nvGrpSpPr>
          <p:cNvPr id="223" name="Группа 222"/>
          <p:cNvGrpSpPr/>
          <p:nvPr/>
        </p:nvGrpSpPr>
        <p:grpSpPr>
          <a:xfrm>
            <a:off x="642910" y="2357430"/>
            <a:ext cx="2643206" cy="1857388"/>
            <a:chOff x="642910" y="2357430"/>
            <a:chExt cx="2643206" cy="1857388"/>
          </a:xfrm>
        </p:grpSpPr>
        <p:grpSp>
          <p:nvGrpSpPr>
            <p:cNvPr id="221" name="Группа 220"/>
            <p:cNvGrpSpPr/>
            <p:nvPr/>
          </p:nvGrpSpPr>
          <p:grpSpPr>
            <a:xfrm>
              <a:off x="642910" y="2357430"/>
              <a:ext cx="2643206" cy="1857388"/>
              <a:chOff x="928662" y="2928934"/>
              <a:chExt cx="2643206" cy="1857388"/>
            </a:xfrm>
          </p:grpSpPr>
          <p:sp>
            <p:nvSpPr>
              <p:cNvPr id="174" name="Прямоугольник 173"/>
              <p:cNvSpPr/>
              <p:nvPr/>
            </p:nvSpPr>
            <p:spPr>
              <a:xfrm>
                <a:off x="1285852" y="3000372"/>
                <a:ext cx="500066" cy="428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5" name="Прямоугольник 174"/>
              <p:cNvSpPr/>
              <p:nvPr/>
            </p:nvSpPr>
            <p:spPr>
              <a:xfrm>
                <a:off x="1285852" y="3571876"/>
                <a:ext cx="500066" cy="428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6" name="Прямоугольник 175"/>
              <p:cNvSpPr/>
              <p:nvPr/>
            </p:nvSpPr>
            <p:spPr>
              <a:xfrm>
                <a:off x="1285852" y="4143380"/>
                <a:ext cx="500066" cy="428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8" name="Прямая соединительная линия 177"/>
              <p:cNvCxnSpPr/>
              <p:nvPr/>
            </p:nvCxnSpPr>
            <p:spPr>
              <a:xfrm>
                <a:off x="928662" y="3286124"/>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9" name="Прямая соединительная линия 178"/>
              <p:cNvCxnSpPr/>
              <p:nvPr/>
            </p:nvCxnSpPr>
            <p:spPr>
              <a:xfrm>
                <a:off x="928662" y="3143248"/>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0" name="Прямая соединительная линия 179"/>
              <p:cNvCxnSpPr/>
              <p:nvPr/>
            </p:nvCxnSpPr>
            <p:spPr>
              <a:xfrm>
                <a:off x="928662" y="3714752"/>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1" name="Прямая соединительная линия 180"/>
              <p:cNvCxnSpPr/>
              <p:nvPr/>
            </p:nvCxnSpPr>
            <p:spPr>
              <a:xfrm>
                <a:off x="928662" y="3857628"/>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2" name="Прямая соединительная линия 181"/>
              <p:cNvCxnSpPr/>
              <p:nvPr/>
            </p:nvCxnSpPr>
            <p:spPr>
              <a:xfrm>
                <a:off x="928662" y="428625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3" name="Прямая соединительная линия 182"/>
              <p:cNvCxnSpPr/>
              <p:nvPr/>
            </p:nvCxnSpPr>
            <p:spPr>
              <a:xfrm>
                <a:off x="928662" y="4429132"/>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4" name="Прямоугольник 183"/>
              <p:cNvSpPr/>
              <p:nvPr/>
            </p:nvSpPr>
            <p:spPr>
              <a:xfrm>
                <a:off x="2143108" y="3000372"/>
                <a:ext cx="1071570" cy="17145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85" name="Прямая соединительная линия 184"/>
              <p:cNvCxnSpPr/>
              <p:nvPr/>
            </p:nvCxnSpPr>
            <p:spPr>
              <a:xfrm>
                <a:off x="1785918" y="321468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6" name="Прямая соединительная линия 185"/>
              <p:cNvCxnSpPr/>
              <p:nvPr/>
            </p:nvCxnSpPr>
            <p:spPr>
              <a:xfrm>
                <a:off x="1785918" y="3786190"/>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7" name="Прямая соединительная линия 186"/>
              <p:cNvCxnSpPr/>
              <p:nvPr/>
            </p:nvCxnSpPr>
            <p:spPr>
              <a:xfrm>
                <a:off x="1785918" y="4357694"/>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8" name="TextBox 187"/>
              <p:cNvSpPr txBox="1"/>
              <p:nvPr/>
            </p:nvSpPr>
            <p:spPr>
              <a:xfrm>
                <a:off x="1285852" y="3000372"/>
                <a:ext cx="426912" cy="369332"/>
              </a:xfrm>
              <a:prstGeom prst="rect">
                <a:avLst/>
              </a:prstGeom>
              <a:noFill/>
            </p:spPr>
            <p:txBody>
              <a:bodyPr wrap="none" rtlCol="0">
                <a:spAutoFit/>
              </a:bodyPr>
              <a:lstStyle/>
              <a:p>
                <a:r>
                  <a:rPr lang="ru-RU" dirty="0" smtClean="0"/>
                  <a:t>КС</a:t>
                </a:r>
                <a:endParaRPr lang="ru-RU" dirty="0"/>
              </a:p>
            </p:txBody>
          </p:sp>
          <p:sp>
            <p:nvSpPr>
              <p:cNvPr id="189" name="TextBox 188"/>
              <p:cNvSpPr txBox="1"/>
              <p:nvPr/>
            </p:nvSpPr>
            <p:spPr>
              <a:xfrm>
                <a:off x="1285852" y="3571876"/>
                <a:ext cx="426912" cy="369332"/>
              </a:xfrm>
              <a:prstGeom prst="rect">
                <a:avLst/>
              </a:prstGeom>
              <a:noFill/>
            </p:spPr>
            <p:txBody>
              <a:bodyPr wrap="none" rtlCol="0">
                <a:spAutoFit/>
              </a:bodyPr>
              <a:lstStyle/>
              <a:p>
                <a:r>
                  <a:rPr lang="ru-RU" dirty="0" smtClean="0"/>
                  <a:t>КС</a:t>
                </a:r>
                <a:endParaRPr lang="ru-RU" dirty="0"/>
              </a:p>
            </p:txBody>
          </p:sp>
          <p:sp>
            <p:nvSpPr>
              <p:cNvPr id="190" name="TextBox 189"/>
              <p:cNvSpPr txBox="1"/>
              <p:nvPr/>
            </p:nvSpPr>
            <p:spPr>
              <a:xfrm>
                <a:off x="1285852" y="4143380"/>
                <a:ext cx="426912" cy="369332"/>
              </a:xfrm>
              <a:prstGeom prst="rect">
                <a:avLst/>
              </a:prstGeom>
              <a:noFill/>
            </p:spPr>
            <p:txBody>
              <a:bodyPr wrap="none" rtlCol="0">
                <a:spAutoFit/>
              </a:bodyPr>
              <a:lstStyle/>
              <a:p>
                <a:r>
                  <a:rPr lang="ru-RU" dirty="0" smtClean="0"/>
                  <a:t>КС</a:t>
                </a:r>
                <a:endParaRPr lang="ru-RU" dirty="0"/>
              </a:p>
            </p:txBody>
          </p:sp>
          <p:sp>
            <p:nvSpPr>
              <p:cNvPr id="191" name="TextBox 190"/>
              <p:cNvSpPr txBox="1"/>
              <p:nvPr/>
            </p:nvSpPr>
            <p:spPr>
              <a:xfrm>
                <a:off x="2143108" y="3000372"/>
                <a:ext cx="290464" cy="369332"/>
              </a:xfrm>
              <a:prstGeom prst="rect">
                <a:avLst/>
              </a:prstGeom>
              <a:noFill/>
            </p:spPr>
            <p:txBody>
              <a:bodyPr wrap="none" rtlCol="0">
                <a:spAutoFit/>
              </a:bodyPr>
              <a:lstStyle/>
              <a:p>
                <a:r>
                  <a:rPr lang="en-GB" dirty="0" smtClean="0"/>
                  <a:t>S</a:t>
                </a:r>
                <a:endParaRPr lang="ru-RU" dirty="0"/>
              </a:p>
            </p:txBody>
          </p:sp>
          <p:sp>
            <p:nvSpPr>
              <p:cNvPr id="192" name="TextBox 191"/>
              <p:cNvSpPr txBox="1"/>
              <p:nvPr/>
            </p:nvSpPr>
            <p:spPr>
              <a:xfrm>
                <a:off x="2143108" y="3214686"/>
                <a:ext cx="309700" cy="369332"/>
              </a:xfrm>
              <a:prstGeom prst="rect">
                <a:avLst/>
              </a:prstGeom>
              <a:noFill/>
            </p:spPr>
            <p:txBody>
              <a:bodyPr wrap="none" rtlCol="0">
                <a:spAutoFit/>
              </a:bodyPr>
              <a:lstStyle/>
              <a:p>
                <a:r>
                  <a:rPr lang="en-GB" dirty="0" smtClean="0"/>
                  <a:t>R</a:t>
                </a:r>
                <a:endParaRPr lang="ru-RU" dirty="0"/>
              </a:p>
            </p:txBody>
          </p:sp>
          <p:cxnSp>
            <p:nvCxnSpPr>
              <p:cNvPr id="193" name="Прямая соединительная линия 192"/>
              <p:cNvCxnSpPr/>
              <p:nvPr/>
            </p:nvCxnSpPr>
            <p:spPr>
              <a:xfrm>
                <a:off x="2143108" y="3286124"/>
                <a:ext cx="357190" cy="158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94" name="TextBox 193"/>
              <p:cNvSpPr txBox="1"/>
              <p:nvPr/>
            </p:nvSpPr>
            <p:spPr>
              <a:xfrm>
                <a:off x="2143108" y="4416990"/>
                <a:ext cx="309700" cy="369332"/>
              </a:xfrm>
              <a:prstGeom prst="rect">
                <a:avLst/>
              </a:prstGeom>
              <a:noFill/>
            </p:spPr>
            <p:txBody>
              <a:bodyPr wrap="none" rtlCol="0">
                <a:spAutoFit/>
              </a:bodyPr>
              <a:lstStyle/>
              <a:p>
                <a:r>
                  <a:rPr lang="en-GB" dirty="0" smtClean="0"/>
                  <a:t>R</a:t>
                </a:r>
                <a:endParaRPr lang="ru-RU" dirty="0"/>
              </a:p>
            </p:txBody>
          </p:sp>
          <p:cxnSp>
            <p:nvCxnSpPr>
              <p:cNvPr id="195" name="Прямая соединительная линия 194"/>
              <p:cNvCxnSpPr/>
              <p:nvPr/>
            </p:nvCxnSpPr>
            <p:spPr>
              <a:xfrm>
                <a:off x="2143108" y="4498982"/>
                <a:ext cx="357190" cy="158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2143108" y="4143380"/>
                <a:ext cx="290464" cy="369332"/>
              </a:xfrm>
              <a:prstGeom prst="rect">
                <a:avLst/>
              </a:prstGeom>
              <a:noFill/>
            </p:spPr>
            <p:txBody>
              <a:bodyPr wrap="none" rtlCol="0">
                <a:spAutoFit/>
              </a:bodyPr>
              <a:lstStyle/>
              <a:p>
                <a:r>
                  <a:rPr lang="en-GB" dirty="0" smtClean="0"/>
                  <a:t>S</a:t>
                </a:r>
                <a:endParaRPr lang="ru-RU" dirty="0"/>
              </a:p>
            </p:txBody>
          </p:sp>
          <p:sp>
            <p:nvSpPr>
              <p:cNvPr id="197" name="TextBox 196"/>
              <p:cNvSpPr txBox="1"/>
              <p:nvPr/>
            </p:nvSpPr>
            <p:spPr>
              <a:xfrm>
                <a:off x="2143108" y="3643314"/>
                <a:ext cx="308098" cy="369332"/>
              </a:xfrm>
              <a:prstGeom prst="rect">
                <a:avLst/>
              </a:prstGeom>
              <a:noFill/>
            </p:spPr>
            <p:txBody>
              <a:bodyPr wrap="none" rtlCol="0">
                <a:spAutoFit/>
              </a:bodyPr>
              <a:lstStyle/>
              <a:p>
                <a:r>
                  <a:rPr lang="en-GB" dirty="0" smtClean="0"/>
                  <a:t>C</a:t>
                </a:r>
                <a:endParaRPr lang="ru-RU" dirty="0"/>
              </a:p>
            </p:txBody>
          </p:sp>
          <p:cxnSp>
            <p:nvCxnSpPr>
              <p:cNvPr id="198" name="Прямая соединительная линия 197"/>
              <p:cNvCxnSpPr/>
              <p:nvPr/>
            </p:nvCxnSpPr>
            <p:spPr>
              <a:xfrm flipV="1">
                <a:off x="2000232" y="3714752"/>
                <a:ext cx="285752" cy="14287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1" name="Прямая соединительная линия 200"/>
              <p:cNvCxnSpPr/>
              <p:nvPr/>
            </p:nvCxnSpPr>
            <p:spPr>
              <a:xfrm rot="5400000">
                <a:off x="1643836" y="3856834"/>
                <a:ext cx="1714512" cy="158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05" name="TextBox 204"/>
              <p:cNvSpPr txBox="1"/>
              <p:nvPr/>
            </p:nvSpPr>
            <p:spPr>
              <a:xfrm>
                <a:off x="2857488" y="3000372"/>
                <a:ext cx="340158" cy="369332"/>
              </a:xfrm>
              <a:prstGeom prst="rect">
                <a:avLst/>
              </a:prstGeom>
              <a:noFill/>
            </p:spPr>
            <p:txBody>
              <a:bodyPr wrap="none" rtlCol="0">
                <a:spAutoFit/>
              </a:bodyPr>
              <a:lstStyle/>
              <a:p>
                <a:r>
                  <a:rPr lang="en-GB" dirty="0" smtClean="0"/>
                  <a:t>Q</a:t>
                </a:r>
                <a:endParaRPr lang="ru-RU" dirty="0"/>
              </a:p>
            </p:txBody>
          </p:sp>
          <p:sp>
            <p:nvSpPr>
              <p:cNvPr id="206" name="TextBox 205"/>
              <p:cNvSpPr txBox="1"/>
              <p:nvPr/>
            </p:nvSpPr>
            <p:spPr>
              <a:xfrm>
                <a:off x="2928926" y="4357694"/>
                <a:ext cx="296876" cy="369332"/>
              </a:xfrm>
              <a:prstGeom prst="rect">
                <a:avLst/>
              </a:prstGeom>
              <a:noFill/>
            </p:spPr>
            <p:txBody>
              <a:bodyPr wrap="none" rtlCol="0">
                <a:spAutoFit/>
              </a:bodyPr>
              <a:lstStyle/>
              <a:p>
                <a:r>
                  <a:rPr lang="en-GB" dirty="0" smtClean="0"/>
                  <a:t>T</a:t>
                </a:r>
                <a:endParaRPr lang="ru-RU" dirty="0"/>
              </a:p>
            </p:txBody>
          </p:sp>
          <p:cxnSp>
            <p:nvCxnSpPr>
              <p:cNvPr id="207" name="Прямая соединительная линия 206"/>
              <p:cNvCxnSpPr/>
              <p:nvPr/>
            </p:nvCxnSpPr>
            <p:spPr>
              <a:xfrm>
                <a:off x="3214678" y="3214686"/>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8" name="Прямая соединительная линия 207"/>
              <p:cNvCxnSpPr/>
              <p:nvPr/>
            </p:nvCxnSpPr>
            <p:spPr>
              <a:xfrm>
                <a:off x="3214678" y="4500570"/>
                <a:ext cx="35719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1" name="Прямая соединительная линия 210"/>
              <p:cNvCxnSpPr/>
              <p:nvPr/>
            </p:nvCxnSpPr>
            <p:spPr>
              <a:xfrm>
                <a:off x="1071538" y="2928934"/>
                <a:ext cx="785818" cy="5715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4" name="Прямая соединительная линия 213"/>
              <p:cNvCxnSpPr/>
              <p:nvPr/>
            </p:nvCxnSpPr>
            <p:spPr>
              <a:xfrm>
                <a:off x="1142976" y="3500438"/>
                <a:ext cx="785818" cy="5715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5" name="Прямая соединительная линия 214"/>
              <p:cNvCxnSpPr/>
              <p:nvPr/>
            </p:nvCxnSpPr>
            <p:spPr>
              <a:xfrm>
                <a:off x="1142976" y="4071942"/>
                <a:ext cx="785818" cy="5715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6" name="Прямая соединительная линия 215"/>
              <p:cNvCxnSpPr/>
              <p:nvPr/>
            </p:nvCxnSpPr>
            <p:spPr>
              <a:xfrm flipV="1">
                <a:off x="1214414" y="2928934"/>
                <a:ext cx="714380" cy="5715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9" name="Прямая соединительная линия 218"/>
              <p:cNvCxnSpPr/>
              <p:nvPr/>
            </p:nvCxnSpPr>
            <p:spPr>
              <a:xfrm flipV="1">
                <a:off x="1214414" y="3500438"/>
                <a:ext cx="714380" cy="5715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0" name="Прямая соединительная линия 219"/>
              <p:cNvCxnSpPr/>
              <p:nvPr/>
            </p:nvCxnSpPr>
            <p:spPr>
              <a:xfrm flipV="1">
                <a:off x="1142976" y="4143380"/>
                <a:ext cx="714380" cy="5715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22" name="TextBox 221"/>
            <p:cNvSpPr txBox="1"/>
            <p:nvPr/>
          </p:nvSpPr>
          <p:spPr>
            <a:xfrm>
              <a:off x="1500166" y="3429000"/>
              <a:ext cx="296876" cy="369332"/>
            </a:xfrm>
            <a:prstGeom prst="rect">
              <a:avLst/>
            </a:prstGeom>
            <a:noFill/>
          </p:spPr>
          <p:txBody>
            <a:bodyPr wrap="none" rtlCol="0">
              <a:spAutoFit/>
            </a:bodyPr>
            <a:lstStyle/>
            <a:p>
              <a:r>
                <a:rPr lang="en-GB" dirty="0" smtClean="0"/>
                <a:t>Y</a:t>
              </a:r>
              <a:endParaRPr lang="ru-RU" dirty="0"/>
            </a:p>
          </p:txBody>
        </p:sp>
      </p:grpSp>
      <p:sp>
        <p:nvSpPr>
          <p:cNvPr id="224" name="TextBox 223"/>
          <p:cNvSpPr txBox="1"/>
          <p:nvPr/>
        </p:nvSpPr>
        <p:spPr>
          <a:xfrm>
            <a:off x="3500430" y="2285992"/>
            <a:ext cx="4929222" cy="3416320"/>
          </a:xfrm>
          <a:prstGeom prst="rect">
            <a:avLst/>
          </a:prstGeom>
          <a:noFill/>
        </p:spPr>
        <p:txBody>
          <a:bodyPr wrap="square" rtlCol="0">
            <a:spAutoFit/>
          </a:bodyPr>
          <a:lstStyle/>
          <a:p>
            <a:pPr algn="just"/>
            <a:r>
              <a:rPr lang="ru-RU" dirty="0" smtClean="0"/>
              <a:t>Потому, что КС на выход </a:t>
            </a:r>
            <a:r>
              <a:rPr lang="en-GB" dirty="0" smtClean="0"/>
              <a:t>Y</a:t>
            </a:r>
            <a:r>
              <a:rPr lang="ru-RU" dirty="0" smtClean="0"/>
              <a:t> имеет свойство дребезжать. Если этот дребезг пойдет на синхронный вход, то схема «подребезжит» и упадет в «0». Но может случиться так, что пойдет импульс достаточной длины, для того, чтобы переключить сигнал (переключить на С вход). Если была «1», то импульс достаточной длины может переключить триггер (произойдет ложное переключение). Однако бывают такие случаи, когда это сделать необходимо. Но когда мы это будем делать, мы должны гарантировать, что КС дребезга не выдаст.</a:t>
            </a:r>
            <a:endParaRPr lang="ru-RU"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500034" y="285728"/>
            <a:ext cx="8219943" cy="1077218"/>
          </a:xfrm>
          <a:prstGeom prst="rect">
            <a:avLst/>
          </a:prstGeom>
          <a:noFill/>
        </p:spPr>
        <p:txBody>
          <a:bodyPr wrap="none" rtlCol="0">
            <a:spAutoFit/>
          </a:bodyPr>
          <a:lstStyle/>
          <a:p>
            <a:pPr algn="just"/>
            <a:r>
              <a:rPr lang="ru-RU" sz="1600" b="1" dirty="0" smtClean="0"/>
              <a:t>Пример: </a:t>
            </a:r>
            <a:r>
              <a:rPr lang="ru-RU" sz="1600" dirty="0" smtClean="0"/>
              <a:t>Есть процессор. У процессора имеется: шина данных</a:t>
            </a:r>
          </a:p>
          <a:p>
            <a:pPr algn="just"/>
            <a:r>
              <a:rPr lang="ru-RU" sz="1600" dirty="0" smtClean="0"/>
              <a:t> </a:t>
            </a:r>
            <a:r>
              <a:rPr lang="ru-RU" sz="1600" dirty="0" smtClean="0"/>
              <a:t>                                                                                          шина адреса</a:t>
            </a:r>
          </a:p>
          <a:p>
            <a:pPr algn="just"/>
            <a:r>
              <a:rPr lang="ru-RU" sz="1600" dirty="0" smtClean="0"/>
              <a:t> </a:t>
            </a:r>
            <a:r>
              <a:rPr lang="ru-RU" sz="1600" dirty="0" smtClean="0"/>
              <a:t>                                                                                          шина управления (состоит из 3-х проводов)</a:t>
            </a:r>
          </a:p>
          <a:p>
            <a:pPr algn="just"/>
            <a:r>
              <a:rPr lang="ru-RU" sz="1600" dirty="0" smtClean="0"/>
              <a:t> </a:t>
            </a:r>
            <a:r>
              <a:rPr lang="ru-RU" sz="1600" dirty="0" smtClean="0"/>
              <a:t>                                                                                                                             </a:t>
            </a:r>
            <a:r>
              <a:rPr lang="en-GB" sz="1600" dirty="0" smtClean="0"/>
              <a:t>RD, WR, CS</a:t>
            </a:r>
            <a:endParaRPr lang="ru-RU" sz="1600" dirty="0"/>
          </a:p>
        </p:txBody>
      </p:sp>
      <p:grpSp>
        <p:nvGrpSpPr>
          <p:cNvPr id="54" name="Группа 53"/>
          <p:cNvGrpSpPr/>
          <p:nvPr/>
        </p:nvGrpSpPr>
        <p:grpSpPr>
          <a:xfrm>
            <a:off x="642910" y="928670"/>
            <a:ext cx="2624496" cy="1500198"/>
            <a:chOff x="857224" y="1571612"/>
            <a:chExt cx="2624496" cy="1500198"/>
          </a:xfrm>
        </p:grpSpPr>
        <p:sp>
          <p:nvSpPr>
            <p:cNvPr id="42" name="Прямоугольник 41"/>
            <p:cNvSpPr/>
            <p:nvPr/>
          </p:nvSpPr>
          <p:spPr>
            <a:xfrm>
              <a:off x="857224" y="1571612"/>
              <a:ext cx="1071570" cy="150019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4" name="Прямая соединительная линия 43"/>
            <p:cNvCxnSpPr/>
            <p:nvPr/>
          </p:nvCxnSpPr>
          <p:spPr>
            <a:xfrm>
              <a:off x="1928794" y="2000240"/>
              <a:ext cx="1500198"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a:off x="1928794" y="2357430"/>
              <a:ext cx="1500198"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a:off x="1928794" y="2714620"/>
              <a:ext cx="1500198" cy="158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928794" y="1714488"/>
              <a:ext cx="1239442" cy="307777"/>
            </a:xfrm>
            <a:prstGeom prst="rect">
              <a:avLst/>
            </a:prstGeom>
            <a:noFill/>
          </p:spPr>
          <p:txBody>
            <a:bodyPr wrap="none" rtlCol="0">
              <a:spAutoFit/>
            </a:bodyPr>
            <a:lstStyle/>
            <a:p>
              <a:r>
                <a:rPr lang="ru-RU" sz="1400" i="1" dirty="0" smtClean="0"/>
                <a:t>Шина данных</a:t>
              </a:r>
              <a:endParaRPr lang="ru-RU" sz="1400" i="1" dirty="0"/>
            </a:p>
          </p:txBody>
        </p:sp>
        <p:sp>
          <p:nvSpPr>
            <p:cNvPr id="48" name="TextBox 47"/>
            <p:cNvSpPr txBox="1"/>
            <p:nvPr/>
          </p:nvSpPr>
          <p:spPr>
            <a:xfrm>
              <a:off x="1928794" y="2071678"/>
              <a:ext cx="1194558" cy="307777"/>
            </a:xfrm>
            <a:prstGeom prst="rect">
              <a:avLst/>
            </a:prstGeom>
            <a:noFill/>
          </p:spPr>
          <p:txBody>
            <a:bodyPr wrap="none" rtlCol="0">
              <a:spAutoFit/>
            </a:bodyPr>
            <a:lstStyle/>
            <a:p>
              <a:r>
                <a:rPr lang="ru-RU" sz="1400" i="1" dirty="0" smtClean="0"/>
                <a:t>Шина адреса</a:t>
              </a:r>
              <a:endParaRPr lang="ru-RU" sz="1400" i="1" dirty="0"/>
            </a:p>
          </p:txBody>
        </p:sp>
        <p:sp>
          <p:nvSpPr>
            <p:cNvPr id="49" name="TextBox 48"/>
            <p:cNvSpPr txBox="1"/>
            <p:nvPr/>
          </p:nvSpPr>
          <p:spPr>
            <a:xfrm>
              <a:off x="1928794" y="2428868"/>
              <a:ext cx="1552926" cy="307777"/>
            </a:xfrm>
            <a:prstGeom prst="rect">
              <a:avLst/>
            </a:prstGeom>
            <a:noFill/>
          </p:spPr>
          <p:txBody>
            <a:bodyPr wrap="none" rtlCol="0">
              <a:spAutoFit/>
            </a:bodyPr>
            <a:lstStyle/>
            <a:p>
              <a:r>
                <a:rPr lang="ru-RU" sz="1400" i="1" dirty="0" smtClean="0"/>
                <a:t>Шина управления</a:t>
              </a:r>
              <a:endParaRPr lang="ru-RU" sz="1400" i="1" dirty="0"/>
            </a:p>
          </p:txBody>
        </p:sp>
        <p:sp>
          <p:nvSpPr>
            <p:cNvPr id="53" name="TextBox 52"/>
            <p:cNvSpPr txBox="1"/>
            <p:nvPr/>
          </p:nvSpPr>
          <p:spPr>
            <a:xfrm rot="16200000">
              <a:off x="774614" y="2154288"/>
              <a:ext cx="1248932" cy="369332"/>
            </a:xfrm>
            <a:prstGeom prst="rect">
              <a:avLst/>
            </a:prstGeom>
            <a:noFill/>
          </p:spPr>
          <p:txBody>
            <a:bodyPr wrap="none" rtlCol="0">
              <a:spAutoFit/>
            </a:bodyPr>
            <a:lstStyle/>
            <a:p>
              <a:r>
                <a:rPr lang="ru-RU" dirty="0" smtClean="0"/>
                <a:t>Процессор</a:t>
              </a:r>
              <a:endParaRPr lang="ru-RU" dirty="0"/>
            </a:p>
          </p:txBody>
        </p:sp>
      </p:grpSp>
      <p:sp>
        <p:nvSpPr>
          <p:cNvPr id="55" name="TextBox 54"/>
          <p:cNvSpPr txBox="1"/>
          <p:nvPr/>
        </p:nvSpPr>
        <p:spPr>
          <a:xfrm>
            <a:off x="3357554" y="1357298"/>
            <a:ext cx="5429288" cy="1323439"/>
          </a:xfrm>
          <a:prstGeom prst="rect">
            <a:avLst/>
          </a:prstGeom>
          <a:noFill/>
        </p:spPr>
        <p:txBody>
          <a:bodyPr wrap="square" rtlCol="0">
            <a:spAutoFit/>
          </a:bodyPr>
          <a:lstStyle/>
          <a:p>
            <a:pPr algn="just"/>
            <a:r>
              <a:rPr lang="ru-RU" sz="1600" dirty="0" smtClean="0"/>
              <a:t>Иногда бывает так, что нужно «отловить» события, например события записи процессора. Т.е. процессор куда то что – то записал и нужно это событие «отловить». Как это сделать?</a:t>
            </a:r>
          </a:p>
          <a:p>
            <a:pPr algn="just"/>
            <a:r>
              <a:rPr lang="ru-RU" sz="1600" dirty="0" smtClean="0"/>
              <a:t>У процессора есть временная диаграмма работы. </a:t>
            </a:r>
            <a:endParaRPr lang="ru-RU" sz="1600" dirty="0"/>
          </a:p>
        </p:txBody>
      </p:sp>
      <p:sp>
        <p:nvSpPr>
          <p:cNvPr id="56" name="TextBox 55"/>
          <p:cNvSpPr txBox="1"/>
          <p:nvPr/>
        </p:nvSpPr>
        <p:spPr>
          <a:xfrm>
            <a:off x="285720" y="2786058"/>
            <a:ext cx="8358246" cy="1815882"/>
          </a:xfrm>
          <a:prstGeom prst="rect">
            <a:avLst/>
          </a:prstGeom>
          <a:noFill/>
        </p:spPr>
        <p:txBody>
          <a:bodyPr wrap="square" rtlCol="0">
            <a:spAutoFit/>
          </a:bodyPr>
          <a:lstStyle/>
          <a:p>
            <a:r>
              <a:rPr lang="ru-RU" sz="1600" dirty="0" smtClean="0"/>
              <a:t>Т.е. когда процессор производит запись, он выставляет </a:t>
            </a:r>
            <a:endParaRPr lang="ru-RU" sz="1600" dirty="0" smtClean="0"/>
          </a:p>
          <a:p>
            <a:r>
              <a:rPr lang="ru-RU" sz="1600" dirty="0" smtClean="0"/>
              <a:t>на </a:t>
            </a:r>
            <a:r>
              <a:rPr lang="ru-RU" sz="1600" dirty="0" smtClean="0"/>
              <a:t> </a:t>
            </a:r>
            <a:r>
              <a:rPr lang="ru-RU" sz="1600" i="1" dirty="0" smtClean="0"/>
              <a:t>шине </a:t>
            </a:r>
            <a:r>
              <a:rPr lang="ru-RU" sz="1600" i="1" dirty="0" smtClean="0"/>
              <a:t>адреса – </a:t>
            </a:r>
            <a:r>
              <a:rPr lang="ru-RU" sz="1600" dirty="0" smtClean="0"/>
              <a:t>адрес, куда он хочет писать, </a:t>
            </a:r>
            <a:endParaRPr lang="ru-RU" sz="1600" dirty="0" smtClean="0"/>
          </a:p>
          <a:p>
            <a:r>
              <a:rPr lang="ru-RU" sz="1600" dirty="0" smtClean="0"/>
              <a:t>на </a:t>
            </a:r>
            <a:r>
              <a:rPr lang="ru-RU" sz="1600" i="1" dirty="0" smtClean="0"/>
              <a:t>шине данных </a:t>
            </a:r>
            <a:r>
              <a:rPr lang="ru-RU" sz="1600" dirty="0" smtClean="0"/>
              <a:t>– данные, которые он хочет записать</a:t>
            </a:r>
            <a:r>
              <a:rPr lang="ru-RU" sz="1600" dirty="0" smtClean="0"/>
              <a:t>.</a:t>
            </a:r>
          </a:p>
          <a:p>
            <a:r>
              <a:rPr lang="ru-RU" sz="1600" dirty="0" smtClean="0"/>
              <a:t>В момент изменения данных выставляет сигнал  </a:t>
            </a:r>
            <a:r>
              <a:rPr lang="en-GB" sz="1600" dirty="0" err="1" smtClean="0"/>
              <a:t>Uun</a:t>
            </a:r>
            <a:r>
              <a:rPr lang="en-GB" sz="1600" dirty="0" smtClean="0"/>
              <a:t> Select</a:t>
            </a:r>
          </a:p>
          <a:p>
            <a:r>
              <a:rPr lang="en-GB" sz="1600" dirty="0" smtClean="0"/>
              <a:t>RD, WR, CR – </a:t>
            </a:r>
            <a:r>
              <a:rPr lang="ru-RU" sz="1600" dirty="0" smtClean="0"/>
              <a:t>имеют низкие активные уровни.</a:t>
            </a:r>
          </a:p>
          <a:p>
            <a:r>
              <a:rPr lang="ru-RU" sz="1600" dirty="0" smtClean="0"/>
              <a:t>Если процессор пишет, то </a:t>
            </a:r>
            <a:r>
              <a:rPr lang="en-GB" sz="1600" dirty="0" smtClean="0"/>
              <a:t>RD</a:t>
            </a:r>
            <a:r>
              <a:rPr lang="ru-RU" sz="1600" dirty="0" smtClean="0"/>
              <a:t>=«1»</a:t>
            </a:r>
          </a:p>
          <a:p>
            <a:r>
              <a:rPr lang="ru-RU" sz="1600" dirty="0" smtClean="0"/>
              <a:t> </a:t>
            </a:r>
            <a:r>
              <a:rPr lang="ru-RU" sz="1600" dirty="0" smtClean="0"/>
              <a:t>                                                </a:t>
            </a:r>
            <a:r>
              <a:rPr lang="en-GB" sz="1600" dirty="0" smtClean="0"/>
              <a:t>WR </a:t>
            </a:r>
            <a:r>
              <a:rPr lang="ru-RU" sz="1600" dirty="0" smtClean="0"/>
              <a:t>предположим в середине интервала</a:t>
            </a:r>
            <a:endParaRPr lang="ru-RU" sz="1600" dirty="0"/>
          </a:p>
        </p:txBody>
      </p:sp>
      <p:sp>
        <p:nvSpPr>
          <p:cNvPr id="57" name="Правая фигурная скобка 56"/>
          <p:cNvSpPr/>
          <p:nvPr/>
        </p:nvSpPr>
        <p:spPr>
          <a:xfrm>
            <a:off x="6072198" y="4000504"/>
            <a:ext cx="357190" cy="7143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8" name="TextBox 57"/>
          <p:cNvSpPr txBox="1"/>
          <p:nvPr/>
        </p:nvSpPr>
        <p:spPr>
          <a:xfrm>
            <a:off x="6500826" y="3929066"/>
            <a:ext cx="1731371" cy="830997"/>
          </a:xfrm>
          <a:prstGeom prst="rect">
            <a:avLst/>
          </a:prstGeom>
          <a:noFill/>
        </p:spPr>
        <p:txBody>
          <a:bodyPr wrap="none" rtlCol="0">
            <a:spAutoFit/>
          </a:bodyPr>
          <a:lstStyle/>
          <a:p>
            <a:r>
              <a:rPr lang="ru-RU" sz="1600" dirty="0" smtClean="0"/>
              <a:t>Нам необходимо </a:t>
            </a:r>
          </a:p>
          <a:p>
            <a:r>
              <a:rPr lang="ru-RU" sz="1600" dirty="0" smtClean="0"/>
              <a:t>«отловить» это </a:t>
            </a:r>
          </a:p>
          <a:p>
            <a:r>
              <a:rPr lang="ru-RU" sz="1600" dirty="0" smtClean="0"/>
              <a:t>событие</a:t>
            </a:r>
            <a:endParaRPr lang="ru-RU" sz="1600" dirty="0"/>
          </a:p>
        </p:txBody>
      </p:sp>
      <p:grpSp>
        <p:nvGrpSpPr>
          <p:cNvPr id="64" name="Группа 63"/>
          <p:cNvGrpSpPr/>
          <p:nvPr/>
        </p:nvGrpSpPr>
        <p:grpSpPr>
          <a:xfrm>
            <a:off x="5500694" y="4500570"/>
            <a:ext cx="359572" cy="224632"/>
            <a:chOff x="3785388" y="5214950"/>
            <a:chExt cx="359572" cy="224632"/>
          </a:xfrm>
        </p:grpSpPr>
        <p:cxnSp>
          <p:nvCxnSpPr>
            <p:cNvPr id="60" name="Прямая соединительная линия 59"/>
            <p:cNvCxnSpPr/>
            <p:nvPr/>
          </p:nvCxnSpPr>
          <p:spPr>
            <a:xfrm rot="5400000">
              <a:off x="3679025" y="5322107"/>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rot="5400000">
              <a:off x="4037009" y="5321313"/>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Прямая соединительная линия 61"/>
            <p:cNvCxnSpPr/>
            <p:nvPr/>
          </p:nvCxnSpPr>
          <p:spPr>
            <a:xfrm rot="10800000" flipV="1">
              <a:off x="3786182" y="5429264"/>
              <a:ext cx="348460" cy="10318"/>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2050" name="Picture 2"/>
          <p:cNvPicPr>
            <a:picLocks noChangeAspect="1" noChangeArrowheads="1"/>
          </p:cNvPicPr>
          <p:nvPr/>
        </p:nvPicPr>
        <p:blipFill>
          <a:blip r:embed="rId2"/>
          <a:srcRect/>
          <a:stretch>
            <a:fillRect/>
          </a:stretch>
        </p:blipFill>
        <p:spPr bwMode="auto">
          <a:xfrm>
            <a:off x="285720" y="4357694"/>
            <a:ext cx="2055567" cy="2266955"/>
          </a:xfrm>
          <a:prstGeom prst="rect">
            <a:avLst/>
          </a:prstGeom>
          <a:noFill/>
          <a:ln w="9525">
            <a:noFill/>
            <a:miter lim="800000"/>
            <a:headEnd/>
            <a:tailEnd/>
          </a:ln>
          <a:effectLst/>
        </p:spPr>
      </p:pic>
      <p:sp>
        <p:nvSpPr>
          <p:cNvPr id="65" name="TextBox 64"/>
          <p:cNvSpPr txBox="1"/>
          <p:nvPr/>
        </p:nvSpPr>
        <p:spPr>
          <a:xfrm>
            <a:off x="2571736" y="4929198"/>
            <a:ext cx="4220194" cy="1107996"/>
          </a:xfrm>
          <a:prstGeom prst="rect">
            <a:avLst/>
          </a:prstGeom>
          <a:noFill/>
        </p:spPr>
        <p:txBody>
          <a:bodyPr wrap="none" rtlCol="0">
            <a:spAutoFit/>
          </a:bodyPr>
          <a:lstStyle/>
          <a:p>
            <a:r>
              <a:rPr lang="en-GB" sz="1600" dirty="0" smtClean="0"/>
              <a:t>CS – </a:t>
            </a:r>
            <a:r>
              <a:rPr lang="ru-RU" sz="1600" dirty="0" smtClean="0"/>
              <a:t>сигнал инициализации устройств памяти;</a:t>
            </a:r>
          </a:p>
          <a:p>
            <a:r>
              <a:rPr lang="en-GB" sz="1600" dirty="0" smtClean="0"/>
              <a:t>RD – </a:t>
            </a:r>
            <a:r>
              <a:rPr lang="ru-RU" sz="1600" dirty="0" smtClean="0"/>
              <a:t>сигнал чтения;</a:t>
            </a:r>
          </a:p>
          <a:p>
            <a:r>
              <a:rPr lang="en-US" sz="1600" dirty="0" smtClean="0"/>
              <a:t>WR – </a:t>
            </a:r>
            <a:r>
              <a:rPr lang="ru-RU" sz="1600" dirty="0" smtClean="0"/>
              <a:t>сигнал записи.</a:t>
            </a:r>
          </a:p>
          <a:p>
            <a:endParaRPr lang="ru-RU"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extBox 118"/>
          <p:cNvSpPr txBox="1"/>
          <p:nvPr/>
        </p:nvSpPr>
        <p:spPr>
          <a:xfrm>
            <a:off x="428597" y="285728"/>
            <a:ext cx="8143932" cy="1815882"/>
          </a:xfrm>
          <a:prstGeom prst="rect">
            <a:avLst/>
          </a:prstGeom>
          <a:noFill/>
        </p:spPr>
        <p:txBody>
          <a:bodyPr wrap="square" rtlCol="0">
            <a:spAutoFit/>
          </a:bodyPr>
          <a:lstStyle/>
          <a:p>
            <a:pPr algn="just"/>
            <a:r>
              <a:rPr lang="ru-RU" sz="1600" dirty="0" smtClean="0"/>
              <a:t>Событие по конкретному адресу производит запить (выставляет сигналы </a:t>
            </a:r>
            <a:r>
              <a:rPr lang="en-GB" sz="1600" dirty="0" smtClean="0"/>
              <a:t>CS </a:t>
            </a:r>
            <a:r>
              <a:rPr lang="ru-RU" sz="1600" dirty="0" smtClean="0"/>
              <a:t>и </a:t>
            </a:r>
            <a:r>
              <a:rPr lang="en-GB" sz="1600" dirty="0" smtClean="0"/>
              <a:t>WR</a:t>
            </a:r>
            <a:r>
              <a:rPr lang="ru-RU" sz="1600" dirty="0" smtClean="0"/>
              <a:t>). Как это делается? Шина адреса заводится на компаратор (схема сравнения с какой то там константой, предположим, если он пишет по 50-и-десятому адресу, то вешаем 50). И когда адрес будет 50, нам схема выдаст «1». Эту схему заводим на «И», сюда же заводим сигнал </a:t>
            </a:r>
            <a:r>
              <a:rPr lang="en-GB" sz="1600" dirty="0" smtClean="0"/>
              <a:t>CS </a:t>
            </a:r>
            <a:r>
              <a:rPr lang="ru-RU" sz="1600" dirty="0" smtClean="0"/>
              <a:t>с инверсией (т.к. он инверсный) и сигнал </a:t>
            </a:r>
            <a:r>
              <a:rPr lang="en-GB" sz="1600" dirty="0" smtClean="0"/>
              <a:t>WR</a:t>
            </a:r>
            <a:r>
              <a:rPr lang="ru-RU" sz="1600" dirty="0" smtClean="0"/>
              <a:t>.</a:t>
            </a:r>
            <a:r>
              <a:rPr lang="en-GB" sz="1600" dirty="0" smtClean="0"/>
              <a:t> </a:t>
            </a:r>
            <a:r>
              <a:rPr lang="ru-RU" sz="1600" dirty="0" smtClean="0"/>
              <a:t>Выход элемента «И» можем повесить на асинхронный вход. Делаем так, потому что в данном случае КС элемента «И» дребезга не выдаст, она будет «</a:t>
            </a:r>
            <a:r>
              <a:rPr lang="ru-RU" sz="1600" dirty="0" err="1" smtClean="0"/>
              <a:t>бездребезговая</a:t>
            </a:r>
            <a:r>
              <a:rPr lang="ru-RU" sz="1600" dirty="0" smtClean="0"/>
              <a:t>».</a:t>
            </a:r>
            <a:endParaRPr lang="ru-RU" sz="1600" dirty="0"/>
          </a:p>
        </p:txBody>
      </p:sp>
      <p:pic>
        <p:nvPicPr>
          <p:cNvPr id="3074" name="Picture 2"/>
          <p:cNvPicPr>
            <a:picLocks noChangeAspect="1" noChangeArrowheads="1"/>
          </p:cNvPicPr>
          <p:nvPr/>
        </p:nvPicPr>
        <p:blipFill>
          <a:blip r:embed="rId2"/>
          <a:srcRect/>
          <a:stretch>
            <a:fillRect/>
          </a:stretch>
        </p:blipFill>
        <p:spPr bwMode="auto">
          <a:xfrm>
            <a:off x="428596" y="2128841"/>
            <a:ext cx="4686300" cy="1800225"/>
          </a:xfrm>
          <a:prstGeom prst="rect">
            <a:avLst/>
          </a:prstGeom>
          <a:noFill/>
          <a:ln w="9525">
            <a:noFill/>
            <a:miter lim="800000"/>
            <a:headEnd/>
            <a:tailEnd/>
          </a:ln>
          <a:effectLst/>
        </p:spPr>
      </p:pic>
      <p:sp>
        <p:nvSpPr>
          <p:cNvPr id="120" name="TextBox 119"/>
          <p:cNvSpPr txBox="1"/>
          <p:nvPr/>
        </p:nvSpPr>
        <p:spPr>
          <a:xfrm>
            <a:off x="5143504" y="2000240"/>
            <a:ext cx="3286148" cy="1323439"/>
          </a:xfrm>
          <a:prstGeom prst="rect">
            <a:avLst/>
          </a:prstGeom>
          <a:noFill/>
        </p:spPr>
        <p:txBody>
          <a:bodyPr wrap="square" rtlCol="0">
            <a:spAutoFit/>
          </a:bodyPr>
          <a:lstStyle/>
          <a:p>
            <a:pPr algn="just"/>
            <a:r>
              <a:rPr lang="ru-RU" sz="1600" dirty="0" smtClean="0"/>
              <a:t>Т.к. сначала идет сигнал КС и уже потом, спустя какое то время – </a:t>
            </a:r>
            <a:r>
              <a:rPr lang="en-GB" sz="1600" dirty="0" smtClean="0"/>
              <a:t>WR</a:t>
            </a:r>
            <a:r>
              <a:rPr lang="ru-RU" sz="1600" dirty="0" smtClean="0"/>
              <a:t>. </a:t>
            </a:r>
          </a:p>
          <a:p>
            <a:pPr algn="just"/>
            <a:r>
              <a:rPr lang="ru-RU" sz="1600" dirty="0" smtClean="0"/>
              <a:t>Т.о. данная схема дребезга не дает. Однако это редкие случаи и их нужно избегать.</a:t>
            </a:r>
            <a:endParaRPr lang="ru-RU" sz="1600"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500034" y="357166"/>
            <a:ext cx="6150530" cy="369332"/>
          </a:xfrm>
          <a:prstGeom prst="rect">
            <a:avLst/>
          </a:prstGeom>
          <a:noFill/>
        </p:spPr>
        <p:txBody>
          <a:bodyPr wrap="none" rtlCol="0">
            <a:spAutoFit/>
          </a:bodyPr>
          <a:lstStyle/>
          <a:p>
            <a:r>
              <a:rPr lang="ru-RU" b="1" dirty="0" smtClean="0"/>
              <a:t>2. На КС необходимо заводить только </a:t>
            </a:r>
            <a:r>
              <a:rPr lang="ru-RU" b="1" smtClean="0"/>
              <a:t>синхронные сигналы</a:t>
            </a:r>
            <a:endParaRPr lang="ru-RU" b="1"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158" y="214290"/>
            <a:ext cx="3337709" cy="369332"/>
          </a:xfrm>
          <a:prstGeom prst="rect">
            <a:avLst/>
          </a:prstGeom>
          <a:noFill/>
        </p:spPr>
        <p:txBody>
          <a:bodyPr wrap="none" rtlCol="0">
            <a:spAutoFit/>
          </a:bodyPr>
          <a:lstStyle/>
          <a:p>
            <a:r>
              <a:rPr lang="ru-RU" dirty="0" smtClean="0"/>
              <a:t>Минимизируем картами Карно:</a:t>
            </a:r>
            <a:endParaRPr lang="ru-RU" dirty="0"/>
          </a:p>
        </p:txBody>
      </p:sp>
      <p:grpSp>
        <p:nvGrpSpPr>
          <p:cNvPr id="6" name="Группа 32"/>
          <p:cNvGrpSpPr/>
          <p:nvPr/>
        </p:nvGrpSpPr>
        <p:grpSpPr>
          <a:xfrm>
            <a:off x="428596" y="928670"/>
            <a:ext cx="2143140" cy="1857388"/>
            <a:chOff x="642910" y="4643446"/>
            <a:chExt cx="2143140" cy="1857388"/>
          </a:xfrm>
        </p:grpSpPr>
        <p:grpSp>
          <p:nvGrpSpPr>
            <p:cNvPr id="9" name="Группа 8"/>
            <p:cNvGrpSpPr/>
            <p:nvPr/>
          </p:nvGrpSpPr>
          <p:grpSpPr>
            <a:xfrm>
              <a:off x="642910" y="4643446"/>
              <a:ext cx="2143140" cy="1857388"/>
              <a:chOff x="785786" y="3857628"/>
              <a:chExt cx="2143140" cy="1857388"/>
            </a:xfrm>
          </p:grpSpPr>
          <p:cxnSp>
            <p:nvCxnSpPr>
              <p:cNvPr id="15" name="Прямая соединительная линия 14"/>
              <p:cNvCxnSpPr/>
              <p:nvPr/>
            </p:nvCxnSpPr>
            <p:spPr>
              <a:xfrm>
                <a:off x="857224" y="4214818"/>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5400000">
                <a:off x="750861" y="4822041"/>
                <a:ext cx="178515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1393803" y="4822041"/>
                <a:ext cx="178515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rot="5400000">
                <a:off x="1929588" y="4786322"/>
                <a:ext cx="1856594" cy="794"/>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5786" y="3857628"/>
                <a:ext cx="915635" cy="369332"/>
              </a:xfrm>
              <a:prstGeom prst="rect">
                <a:avLst/>
              </a:prstGeom>
              <a:noFill/>
            </p:spPr>
            <p:txBody>
              <a:bodyPr wrap="none" rtlCol="0">
                <a:spAutoFit/>
              </a:bodyPr>
              <a:lstStyle/>
              <a:p>
                <a:r>
                  <a:rPr lang="en-GB" dirty="0" smtClean="0"/>
                  <a:t>RD/Q(t)</a:t>
                </a:r>
                <a:endParaRPr lang="ru-RU" dirty="0"/>
              </a:p>
            </p:txBody>
          </p:sp>
          <p:cxnSp>
            <p:nvCxnSpPr>
              <p:cNvPr id="20" name="Прямая соединительная линия 19"/>
              <p:cNvCxnSpPr/>
              <p:nvPr/>
            </p:nvCxnSpPr>
            <p:spPr>
              <a:xfrm>
                <a:off x="928662" y="4572008"/>
                <a:ext cx="192882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1000100" y="4927610"/>
                <a:ext cx="1928826" cy="1588"/>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785918" y="3857628"/>
                <a:ext cx="301686" cy="369332"/>
              </a:xfrm>
              <a:prstGeom prst="rect">
                <a:avLst/>
              </a:prstGeom>
              <a:noFill/>
            </p:spPr>
            <p:txBody>
              <a:bodyPr wrap="none" rtlCol="0">
                <a:spAutoFit/>
              </a:bodyPr>
              <a:lstStyle/>
              <a:p>
                <a:r>
                  <a:rPr lang="en-GB" dirty="0" smtClean="0"/>
                  <a:t>0</a:t>
                </a:r>
                <a:endParaRPr lang="ru-RU" dirty="0"/>
              </a:p>
            </p:txBody>
          </p:sp>
          <p:sp>
            <p:nvSpPr>
              <p:cNvPr id="23" name="TextBox 22"/>
              <p:cNvSpPr txBox="1"/>
              <p:nvPr/>
            </p:nvSpPr>
            <p:spPr>
              <a:xfrm>
                <a:off x="2428860" y="3857628"/>
                <a:ext cx="301686" cy="369332"/>
              </a:xfrm>
              <a:prstGeom prst="rect">
                <a:avLst/>
              </a:prstGeom>
              <a:noFill/>
            </p:spPr>
            <p:txBody>
              <a:bodyPr wrap="none" rtlCol="0">
                <a:spAutoFit/>
              </a:bodyPr>
              <a:lstStyle/>
              <a:p>
                <a:r>
                  <a:rPr lang="en-GB" dirty="0" smtClean="0"/>
                  <a:t>1</a:t>
                </a:r>
                <a:endParaRPr lang="ru-RU" dirty="0"/>
              </a:p>
            </p:txBody>
          </p:sp>
          <p:sp>
            <p:nvSpPr>
              <p:cNvPr id="24" name="TextBox 23"/>
              <p:cNvSpPr txBox="1"/>
              <p:nvPr/>
            </p:nvSpPr>
            <p:spPr>
              <a:xfrm>
                <a:off x="1071538" y="4214818"/>
                <a:ext cx="524503" cy="369332"/>
              </a:xfrm>
              <a:prstGeom prst="rect">
                <a:avLst/>
              </a:prstGeom>
              <a:noFill/>
            </p:spPr>
            <p:txBody>
              <a:bodyPr wrap="none" rtlCol="0">
                <a:spAutoFit/>
              </a:bodyPr>
              <a:lstStyle/>
              <a:p>
                <a:r>
                  <a:rPr lang="en-GB" dirty="0" smtClean="0"/>
                  <a:t>0</a:t>
                </a:r>
                <a:r>
                  <a:rPr lang="ru-RU" dirty="0" smtClean="0"/>
                  <a:t>  0</a:t>
                </a:r>
                <a:endParaRPr lang="ru-RU" dirty="0"/>
              </a:p>
            </p:txBody>
          </p:sp>
          <p:sp>
            <p:nvSpPr>
              <p:cNvPr id="25" name="TextBox 24"/>
              <p:cNvSpPr txBox="1"/>
              <p:nvPr/>
            </p:nvSpPr>
            <p:spPr>
              <a:xfrm>
                <a:off x="1071538" y="4572008"/>
                <a:ext cx="524503" cy="369332"/>
              </a:xfrm>
              <a:prstGeom prst="rect">
                <a:avLst/>
              </a:prstGeom>
              <a:noFill/>
            </p:spPr>
            <p:txBody>
              <a:bodyPr wrap="none" rtlCol="0">
                <a:spAutoFit/>
              </a:bodyPr>
              <a:lstStyle/>
              <a:p>
                <a:r>
                  <a:rPr lang="ru-RU" dirty="0" smtClean="0"/>
                  <a:t>0  </a:t>
                </a:r>
                <a:r>
                  <a:rPr lang="en-GB" dirty="0" smtClean="0"/>
                  <a:t>1</a:t>
                </a:r>
                <a:endParaRPr lang="ru-RU" dirty="0"/>
              </a:p>
            </p:txBody>
          </p:sp>
          <p:sp>
            <p:nvSpPr>
              <p:cNvPr id="26" name="TextBox 25"/>
              <p:cNvSpPr txBox="1"/>
              <p:nvPr/>
            </p:nvSpPr>
            <p:spPr>
              <a:xfrm>
                <a:off x="1785918" y="4572008"/>
                <a:ext cx="301686" cy="369332"/>
              </a:xfrm>
              <a:prstGeom prst="rect">
                <a:avLst/>
              </a:prstGeom>
              <a:noFill/>
            </p:spPr>
            <p:txBody>
              <a:bodyPr wrap="none" rtlCol="0">
                <a:spAutoFit/>
              </a:bodyPr>
              <a:lstStyle/>
              <a:p>
                <a:r>
                  <a:rPr lang="en-GB" dirty="0" smtClean="0"/>
                  <a:t>1</a:t>
                </a:r>
                <a:endParaRPr lang="ru-RU" dirty="0"/>
              </a:p>
            </p:txBody>
          </p:sp>
          <p:sp>
            <p:nvSpPr>
              <p:cNvPr id="27" name="TextBox 26"/>
              <p:cNvSpPr txBox="1"/>
              <p:nvPr/>
            </p:nvSpPr>
            <p:spPr>
              <a:xfrm>
                <a:off x="2428860" y="4572008"/>
                <a:ext cx="301686" cy="369332"/>
              </a:xfrm>
              <a:prstGeom prst="rect">
                <a:avLst/>
              </a:prstGeom>
              <a:noFill/>
            </p:spPr>
            <p:txBody>
              <a:bodyPr wrap="none" rtlCol="0">
                <a:spAutoFit/>
              </a:bodyPr>
              <a:lstStyle/>
              <a:p>
                <a:r>
                  <a:rPr lang="en-GB" dirty="0" smtClean="0"/>
                  <a:t>1</a:t>
                </a:r>
                <a:endParaRPr lang="ru-RU" dirty="0"/>
              </a:p>
            </p:txBody>
          </p:sp>
        </p:grpSp>
        <p:cxnSp>
          <p:nvCxnSpPr>
            <p:cNvPr id="10" name="Прямая соединительная линия 9"/>
            <p:cNvCxnSpPr/>
            <p:nvPr/>
          </p:nvCxnSpPr>
          <p:spPr>
            <a:xfrm>
              <a:off x="785786" y="6070618"/>
              <a:ext cx="192882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785786" y="6357958"/>
              <a:ext cx="1928826" cy="1588"/>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28662" y="5715016"/>
              <a:ext cx="524503" cy="369332"/>
            </a:xfrm>
            <a:prstGeom prst="rect">
              <a:avLst/>
            </a:prstGeom>
            <a:noFill/>
          </p:spPr>
          <p:txBody>
            <a:bodyPr wrap="none" rtlCol="0">
              <a:spAutoFit/>
            </a:bodyPr>
            <a:lstStyle/>
            <a:p>
              <a:r>
                <a:rPr lang="ru-RU" dirty="0" smtClean="0"/>
                <a:t>1  1</a:t>
              </a:r>
              <a:endParaRPr lang="ru-RU" dirty="0"/>
            </a:p>
          </p:txBody>
        </p:sp>
        <p:sp>
          <p:nvSpPr>
            <p:cNvPr id="13" name="TextBox 12"/>
            <p:cNvSpPr txBox="1"/>
            <p:nvPr/>
          </p:nvSpPr>
          <p:spPr>
            <a:xfrm>
              <a:off x="928662" y="6072206"/>
              <a:ext cx="524503" cy="369332"/>
            </a:xfrm>
            <a:prstGeom prst="rect">
              <a:avLst/>
            </a:prstGeom>
            <a:noFill/>
          </p:spPr>
          <p:txBody>
            <a:bodyPr wrap="none" rtlCol="0">
              <a:spAutoFit/>
            </a:bodyPr>
            <a:lstStyle/>
            <a:p>
              <a:r>
                <a:rPr lang="ru-RU" dirty="0" smtClean="0"/>
                <a:t>1  0</a:t>
              </a:r>
              <a:endParaRPr lang="ru-RU" dirty="0"/>
            </a:p>
          </p:txBody>
        </p:sp>
        <p:sp>
          <p:nvSpPr>
            <p:cNvPr id="14" name="Овал 13"/>
            <p:cNvSpPr/>
            <p:nvPr/>
          </p:nvSpPr>
          <p:spPr>
            <a:xfrm>
              <a:off x="1500166" y="5286388"/>
              <a:ext cx="1214446" cy="5000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8" name="TextBox 27"/>
          <p:cNvSpPr txBox="1"/>
          <p:nvPr/>
        </p:nvSpPr>
        <p:spPr>
          <a:xfrm>
            <a:off x="1214414" y="3000372"/>
            <a:ext cx="814647" cy="369332"/>
          </a:xfrm>
          <a:prstGeom prst="rect">
            <a:avLst/>
          </a:prstGeom>
          <a:noFill/>
        </p:spPr>
        <p:txBody>
          <a:bodyPr wrap="none" rtlCol="0">
            <a:spAutoFit/>
          </a:bodyPr>
          <a:lstStyle/>
          <a:p>
            <a:r>
              <a:rPr lang="en-GB" dirty="0" err="1" smtClean="0"/>
              <a:t>yD</a:t>
            </a:r>
            <a:r>
              <a:rPr lang="en-GB" dirty="0" smtClean="0"/>
              <a:t>=RD</a:t>
            </a:r>
            <a:endParaRPr lang="ru-RU" dirty="0"/>
          </a:p>
        </p:txBody>
      </p:sp>
      <p:cxnSp>
        <p:nvCxnSpPr>
          <p:cNvPr id="30" name="Прямая соединительная линия 29"/>
          <p:cNvCxnSpPr>
            <a:stCxn id="28" idx="0"/>
          </p:cNvCxnSpPr>
          <p:nvPr/>
        </p:nvCxnSpPr>
        <p:spPr>
          <a:xfrm rot="16200000" flipH="1">
            <a:off x="1738753" y="2883357"/>
            <a:ext cx="1588" cy="235618"/>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286248" y="214290"/>
            <a:ext cx="3940631" cy="646331"/>
          </a:xfrm>
          <a:prstGeom prst="rect">
            <a:avLst/>
          </a:prstGeom>
          <a:noFill/>
        </p:spPr>
        <p:txBody>
          <a:bodyPr wrap="none" rtlCol="0">
            <a:spAutoFit/>
          </a:bodyPr>
          <a:lstStyle/>
          <a:p>
            <a:r>
              <a:rPr lang="ru-RU" dirty="0" smtClean="0"/>
              <a:t>Схема выглядит следующим образом:</a:t>
            </a:r>
          </a:p>
          <a:p>
            <a:r>
              <a:rPr lang="ru-RU" dirty="0" smtClean="0"/>
              <a:t>(как видим, ОС не понадобилась)</a:t>
            </a:r>
            <a:endParaRPr lang="ru-RU" dirty="0"/>
          </a:p>
        </p:txBody>
      </p:sp>
      <p:grpSp>
        <p:nvGrpSpPr>
          <p:cNvPr id="33" name="Группа 32"/>
          <p:cNvGrpSpPr/>
          <p:nvPr/>
        </p:nvGrpSpPr>
        <p:grpSpPr>
          <a:xfrm>
            <a:off x="4857752" y="1071546"/>
            <a:ext cx="3071834" cy="1440902"/>
            <a:chOff x="785786" y="928670"/>
            <a:chExt cx="3071834" cy="1440902"/>
          </a:xfrm>
        </p:grpSpPr>
        <p:grpSp>
          <p:nvGrpSpPr>
            <p:cNvPr id="34" name="Группа 4"/>
            <p:cNvGrpSpPr/>
            <p:nvPr/>
          </p:nvGrpSpPr>
          <p:grpSpPr>
            <a:xfrm>
              <a:off x="1071538" y="1000108"/>
              <a:ext cx="2786082" cy="1369464"/>
              <a:chOff x="4929190" y="4929198"/>
              <a:chExt cx="2786082" cy="1369464"/>
            </a:xfrm>
          </p:grpSpPr>
          <p:grpSp>
            <p:nvGrpSpPr>
              <p:cNvPr id="43" name="Группа 133"/>
              <p:cNvGrpSpPr/>
              <p:nvPr/>
            </p:nvGrpSpPr>
            <p:grpSpPr>
              <a:xfrm>
                <a:off x="4929190" y="4929198"/>
                <a:ext cx="2786082" cy="1369464"/>
                <a:chOff x="1714480" y="2143116"/>
                <a:chExt cx="2786082" cy="1369464"/>
              </a:xfrm>
            </p:grpSpPr>
            <p:sp>
              <p:nvSpPr>
                <p:cNvPr id="46" name="Прямоугольник 11"/>
                <p:cNvSpPr/>
                <p:nvPr/>
              </p:nvSpPr>
              <p:spPr>
                <a:xfrm>
                  <a:off x="3071802" y="2143116"/>
                  <a:ext cx="928694" cy="13573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7" name="Прямая соединительная линия 46"/>
                <p:cNvCxnSpPr/>
                <p:nvPr/>
              </p:nvCxnSpPr>
              <p:spPr>
                <a:xfrm rot="5400000">
                  <a:off x="2751125" y="2820983"/>
                  <a:ext cx="1357322" cy="1588"/>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071802" y="2643182"/>
                  <a:ext cx="308098" cy="369332"/>
                </a:xfrm>
                <a:prstGeom prst="rect">
                  <a:avLst/>
                </a:prstGeom>
                <a:noFill/>
              </p:spPr>
              <p:txBody>
                <a:bodyPr wrap="none" rtlCol="0">
                  <a:spAutoFit/>
                </a:bodyPr>
                <a:lstStyle/>
                <a:p>
                  <a:r>
                    <a:rPr lang="ru-RU" dirty="0" smtClean="0"/>
                    <a:t>С</a:t>
                  </a:r>
                  <a:endParaRPr lang="ru-RU" dirty="0"/>
                </a:p>
              </p:txBody>
            </p:sp>
            <p:cxnSp>
              <p:nvCxnSpPr>
                <p:cNvPr id="50" name="Прямая соединительная линия 49"/>
                <p:cNvCxnSpPr/>
                <p:nvPr/>
              </p:nvCxnSpPr>
              <p:spPr>
                <a:xfrm>
                  <a:off x="2714612" y="2428868"/>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643306" y="2143116"/>
                  <a:ext cx="340158" cy="369332"/>
                </a:xfrm>
                <a:prstGeom prst="rect">
                  <a:avLst/>
                </a:prstGeom>
                <a:noFill/>
              </p:spPr>
              <p:txBody>
                <a:bodyPr wrap="none" rtlCol="0">
                  <a:spAutoFit/>
                </a:bodyPr>
                <a:lstStyle/>
                <a:p>
                  <a:r>
                    <a:rPr lang="en-GB" dirty="0" smtClean="0"/>
                    <a:t>Q</a:t>
                  </a:r>
                  <a:endParaRPr lang="ru-RU" dirty="0"/>
                </a:p>
              </p:txBody>
            </p:sp>
            <p:sp>
              <p:nvSpPr>
                <p:cNvPr id="52" name="TextBox 51"/>
                <p:cNvSpPr txBox="1"/>
                <p:nvPr/>
              </p:nvSpPr>
              <p:spPr>
                <a:xfrm>
                  <a:off x="3571868" y="3143248"/>
                  <a:ext cx="412229" cy="369332"/>
                </a:xfrm>
                <a:prstGeom prst="rect">
                  <a:avLst/>
                </a:prstGeom>
                <a:noFill/>
              </p:spPr>
              <p:txBody>
                <a:bodyPr wrap="none" rtlCol="0">
                  <a:spAutoFit/>
                </a:bodyPr>
                <a:lstStyle/>
                <a:p>
                  <a:r>
                    <a:rPr lang="en-GB" dirty="0" smtClean="0"/>
                    <a:t>TT</a:t>
                  </a:r>
                  <a:endParaRPr lang="ru-RU" dirty="0"/>
                </a:p>
              </p:txBody>
            </p:sp>
            <p:cxnSp>
              <p:nvCxnSpPr>
                <p:cNvPr id="53" name="Прямая соединительная линия 52"/>
                <p:cNvCxnSpPr/>
                <p:nvPr/>
              </p:nvCxnSpPr>
              <p:spPr>
                <a:xfrm rot="10800000" flipH="1" flipV="1">
                  <a:off x="1714480" y="2285992"/>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a:off x="4000496" y="2427280"/>
                  <a:ext cx="500066"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6313860" y="4929198"/>
                <a:ext cx="327334" cy="369332"/>
              </a:xfrm>
              <a:prstGeom prst="rect">
                <a:avLst/>
              </a:prstGeom>
              <a:noFill/>
            </p:spPr>
            <p:txBody>
              <a:bodyPr wrap="none" rtlCol="0">
                <a:spAutoFit/>
              </a:bodyPr>
              <a:lstStyle/>
              <a:p>
                <a:r>
                  <a:rPr lang="en-GB" dirty="0" smtClean="0"/>
                  <a:t>D</a:t>
                </a:r>
                <a:endParaRPr lang="ru-RU" dirty="0"/>
              </a:p>
            </p:txBody>
          </p:sp>
        </p:grpSp>
        <p:grpSp>
          <p:nvGrpSpPr>
            <p:cNvPr id="35" name="Группа 26"/>
            <p:cNvGrpSpPr/>
            <p:nvPr/>
          </p:nvGrpSpPr>
          <p:grpSpPr>
            <a:xfrm>
              <a:off x="1428728" y="1071546"/>
              <a:ext cx="642942" cy="428628"/>
              <a:chOff x="3643306" y="3071810"/>
              <a:chExt cx="642942" cy="428628"/>
            </a:xfrm>
          </p:grpSpPr>
          <p:sp>
            <p:nvSpPr>
              <p:cNvPr id="41" name="Прямоугольник 40"/>
              <p:cNvSpPr/>
              <p:nvPr/>
            </p:nvSpPr>
            <p:spPr>
              <a:xfrm>
                <a:off x="3643306" y="3071810"/>
                <a:ext cx="642942" cy="428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TextBox 41"/>
              <p:cNvSpPr txBox="1"/>
              <p:nvPr/>
            </p:nvSpPr>
            <p:spPr>
              <a:xfrm>
                <a:off x="3643306" y="3071810"/>
                <a:ext cx="341760" cy="369332"/>
              </a:xfrm>
              <a:prstGeom prst="rect">
                <a:avLst/>
              </a:prstGeom>
              <a:noFill/>
            </p:spPr>
            <p:txBody>
              <a:bodyPr wrap="none" rtlCol="0">
                <a:spAutoFit/>
              </a:bodyPr>
              <a:lstStyle/>
              <a:p>
                <a:r>
                  <a:rPr lang="en-GB" dirty="0" smtClean="0"/>
                  <a:t>&amp;</a:t>
                </a:r>
                <a:endParaRPr lang="ru-RU" dirty="0"/>
              </a:p>
            </p:txBody>
          </p:sp>
        </p:grpSp>
        <p:cxnSp>
          <p:nvCxnSpPr>
            <p:cNvPr id="36" name="Прямая соединительная линия 35"/>
            <p:cNvCxnSpPr/>
            <p:nvPr/>
          </p:nvCxnSpPr>
          <p:spPr>
            <a:xfrm rot="10800000" flipH="1" flipV="1">
              <a:off x="1071538" y="1357298"/>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7" name="Овал 36"/>
            <p:cNvSpPr/>
            <p:nvPr/>
          </p:nvSpPr>
          <p:spPr>
            <a:xfrm>
              <a:off x="1357290" y="1285860"/>
              <a:ext cx="71438" cy="714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TextBox 37"/>
            <p:cNvSpPr txBox="1"/>
            <p:nvPr/>
          </p:nvSpPr>
          <p:spPr>
            <a:xfrm>
              <a:off x="785786" y="928670"/>
              <a:ext cx="327334" cy="369332"/>
            </a:xfrm>
            <a:prstGeom prst="rect">
              <a:avLst/>
            </a:prstGeom>
            <a:noFill/>
          </p:spPr>
          <p:txBody>
            <a:bodyPr wrap="none" rtlCol="0">
              <a:spAutoFit/>
            </a:bodyPr>
            <a:lstStyle/>
            <a:p>
              <a:r>
                <a:rPr lang="en-US" dirty="0" smtClean="0"/>
                <a:t>D</a:t>
              </a:r>
              <a:endParaRPr lang="ru-RU" dirty="0"/>
            </a:p>
          </p:txBody>
        </p:sp>
        <p:sp>
          <p:nvSpPr>
            <p:cNvPr id="39" name="TextBox 38"/>
            <p:cNvSpPr txBox="1"/>
            <p:nvPr/>
          </p:nvSpPr>
          <p:spPr>
            <a:xfrm>
              <a:off x="785786" y="1214422"/>
              <a:ext cx="309700" cy="369332"/>
            </a:xfrm>
            <a:prstGeom prst="rect">
              <a:avLst/>
            </a:prstGeom>
            <a:noFill/>
          </p:spPr>
          <p:txBody>
            <a:bodyPr wrap="none" rtlCol="0">
              <a:spAutoFit/>
            </a:bodyPr>
            <a:lstStyle/>
            <a:p>
              <a:r>
                <a:rPr lang="en-US" dirty="0" smtClean="0"/>
                <a:t>R</a:t>
              </a:r>
              <a:endParaRPr lang="ru-RU" dirty="0"/>
            </a:p>
          </p:txBody>
        </p:sp>
      </p:grpSp>
      <p:sp>
        <p:nvSpPr>
          <p:cNvPr id="55" name="TextBox 54"/>
          <p:cNvSpPr txBox="1"/>
          <p:nvPr/>
        </p:nvSpPr>
        <p:spPr>
          <a:xfrm>
            <a:off x="357158" y="3571876"/>
            <a:ext cx="8429684" cy="923330"/>
          </a:xfrm>
          <a:prstGeom prst="rect">
            <a:avLst/>
          </a:prstGeom>
          <a:noFill/>
        </p:spPr>
        <p:txBody>
          <a:bodyPr wrap="square" rtlCol="0">
            <a:spAutoFit/>
          </a:bodyPr>
          <a:lstStyle/>
          <a:p>
            <a:pPr algn="just"/>
            <a:r>
              <a:rPr lang="ru-RU" dirty="0" smtClean="0"/>
              <a:t>Мы говорили, что </a:t>
            </a:r>
            <a:r>
              <a:rPr lang="en-US" dirty="0" smtClean="0"/>
              <a:t>RS</a:t>
            </a:r>
            <a:r>
              <a:rPr lang="ru-RU" dirty="0" smtClean="0"/>
              <a:t> – триггер имеет запрещенный режим. Однако, не всегда это полезно. Иногда бывает разумнее «доопределить» режим. Поэтому попробуем преобразовать </a:t>
            </a:r>
            <a:r>
              <a:rPr lang="en-GB" dirty="0" smtClean="0"/>
              <a:t>RS</a:t>
            </a:r>
            <a:r>
              <a:rPr lang="ru-RU" dirty="0" smtClean="0"/>
              <a:t> – триггер к триггеру </a:t>
            </a:r>
            <a:r>
              <a:rPr lang="ru-RU" smtClean="0"/>
              <a:t>с определенным режимом.</a:t>
            </a:r>
            <a:endParaRPr lang="ru-RU"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14612" y="142852"/>
            <a:ext cx="3720121" cy="369332"/>
          </a:xfrm>
          <a:prstGeom prst="rect">
            <a:avLst/>
          </a:prstGeom>
          <a:noFill/>
        </p:spPr>
        <p:txBody>
          <a:bodyPr wrap="none" rtlCol="0">
            <a:spAutoFit/>
          </a:bodyPr>
          <a:lstStyle/>
          <a:p>
            <a:pPr algn="ctr"/>
            <a:r>
              <a:rPr lang="en-GB" b="1" dirty="0" smtClean="0"/>
              <a:t>RS </a:t>
            </a:r>
            <a:r>
              <a:rPr lang="ru-RU" b="1" dirty="0" smtClean="0"/>
              <a:t> в </a:t>
            </a:r>
            <a:r>
              <a:rPr lang="en-GB" b="1" dirty="0" smtClean="0"/>
              <a:t>RS</a:t>
            </a:r>
            <a:r>
              <a:rPr lang="ru-RU" b="1" dirty="0" smtClean="0"/>
              <a:t> с определенным режимом</a:t>
            </a:r>
            <a:endParaRPr lang="ru-RU" b="1" dirty="0"/>
          </a:p>
        </p:txBody>
      </p:sp>
      <p:grpSp>
        <p:nvGrpSpPr>
          <p:cNvPr id="5" name="Группа 4"/>
          <p:cNvGrpSpPr/>
          <p:nvPr/>
        </p:nvGrpSpPr>
        <p:grpSpPr>
          <a:xfrm>
            <a:off x="928662" y="642918"/>
            <a:ext cx="2786082" cy="1583778"/>
            <a:chOff x="4929190" y="4714884"/>
            <a:chExt cx="2786082" cy="1583778"/>
          </a:xfrm>
        </p:grpSpPr>
        <p:grpSp>
          <p:nvGrpSpPr>
            <p:cNvPr id="6" name="Группа 133"/>
            <p:cNvGrpSpPr/>
            <p:nvPr/>
          </p:nvGrpSpPr>
          <p:grpSpPr>
            <a:xfrm>
              <a:off x="4929190" y="4714884"/>
              <a:ext cx="2786082" cy="1583778"/>
              <a:chOff x="1714480" y="1928802"/>
              <a:chExt cx="2786082" cy="1583778"/>
            </a:xfrm>
          </p:grpSpPr>
          <p:sp>
            <p:nvSpPr>
              <p:cNvPr id="12" name="Прямоугольник 11"/>
              <p:cNvSpPr/>
              <p:nvPr/>
            </p:nvSpPr>
            <p:spPr>
              <a:xfrm>
                <a:off x="2071670" y="2143116"/>
                <a:ext cx="642942" cy="13573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3071802" y="2143116"/>
                <a:ext cx="928694" cy="13573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4" name="Прямая соединительная линия 13"/>
              <p:cNvCxnSpPr/>
              <p:nvPr/>
            </p:nvCxnSpPr>
            <p:spPr>
              <a:xfrm rot="5400000">
                <a:off x="2751125" y="2820983"/>
                <a:ext cx="135732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071802" y="2643182"/>
                <a:ext cx="308098" cy="369332"/>
              </a:xfrm>
              <a:prstGeom prst="rect">
                <a:avLst/>
              </a:prstGeom>
              <a:noFill/>
            </p:spPr>
            <p:txBody>
              <a:bodyPr wrap="none" rtlCol="0">
                <a:spAutoFit/>
              </a:bodyPr>
              <a:lstStyle/>
              <a:p>
                <a:r>
                  <a:rPr lang="ru-RU" dirty="0" smtClean="0"/>
                  <a:t>С</a:t>
                </a:r>
                <a:endParaRPr lang="ru-RU" dirty="0"/>
              </a:p>
            </p:txBody>
          </p:sp>
          <p:cxnSp>
            <p:nvCxnSpPr>
              <p:cNvPr id="16" name="Прямая соединительная линия 15"/>
              <p:cNvCxnSpPr/>
              <p:nvPr/>
            </p:nvCxnSpPr>
            <p:spPr>
              <a:xfrm>
                <a:off x="2714612" y="3357562"/>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2714612" y="2428868"/>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643306" y="2143116"/>
                <a:ext cx="340158" cy="369332"/>
              </a:xfrm>
              <a:prstGeom prst="rect">
                <a:avLst/>
              </a:prstGeom>
              <a:noFill/>
            </p:spPr>
            <p:txBody>
              <a:bodyPr wrap="none" rtlCol="0">
                <a:spAutoFit/>
              </a:bodyPr>
              <a:lstStyle/>
              <a:p>
                <a:r>
                  <a:rPr lang="en-GB" dirty="0" smtClean="0"/>
                  <a:t>Q</a:t>
                </a:r>
                <a:endParaRPr lang="ru-RU" dirty="0"/>
              </a:p>
            </p:txBody>
          </p:sp>
          <p:sp>
            <p:nvSpPr>
              <p:cNvPr id="19" name="TextBox 18"/>
              <p:cNvSpPr txBox="1"/>
              <p:nvPr/>
            </p:nvSpPr>
            <p:spPr>
              <a:xfrm>
                <a:off x="3571868" y="3143248"/>
                <a:ext cx="412229" cy="369332"/>
              </a:xfrm>
              <a:prstGeom prst="rect">
                <a:avLst/>
              </a:prstGeom>
              <a:noFill/>
            </p:spPr>
            <p:txBody>
              <a:bodyPr wrap="none" rtlCol="0">
                <a:spAutoFit/>
              </a:bodyPr>
              <a:lstStyle/>
              <a:p>
                <a:r>
                  <a:rPr lang="en-GB" dirty="0" smtClean="0"/>
                  <a:t>TT</a:t>
                </a:r>
                <a:endParaRPr lang="ru-RU" dirty="0"/>
              </a:p>
            </p:txBody>
          </p:sp>
          <p:sp>
            <p:nvSpPr>
              <p:cNvPr id="20" name="TextBox 19"/>
              <p:cNvSpPr txBox="1"/>
              <p:nvPr/>
            </p:nvSpPr>
            <p:spPr>
              <a:xfrm>
                <a:off x="2214546" y="2643182"/>
                <a:ext cx="419538" cy="369332"/>
              </a:xfrm>
              <a:prstGeom prst="rect">
                <a:avLst/>
              </a:prstGeom>
              <a:noFill/>
            </p:spPr>
            <p:txBody>
              <a:bodyPr wrap="none" rtlCol="0">
                <a:spAutoFit/>
              </a:bodyPr>
              <a:lstStyle/>
              <a:p>
                <a:r>
                  <a:rPr lang="en-GB" dirty="0" smtClean="0"/>
                  <a:t>KC</a:t>
                </a:r>
                <a:endParaRPr lang="ru-RU" dirty="0"/>
              </a:p>
            </p:txBody>
          </p:sp>
          <p:cxnSp>
            <p:nvCxnSpPr>
              <p:cNvPr id="21" name="Прямая соединительная линия 20"/>
              <p:cNvCxnSpPr/>
              <p:nvPr/>
            </p:nvCxnSpPr>
            <p:spPr>
              <a:xfrm rot="10800000" flipH="1" flipV="1">
                <a:off x="1714480" y="2428868"/>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4000496" y="2427280"/>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1536679" y="2178041"/>
                <a:ext cx="500066"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3965571" y="2178041"/>
                <a:ext cx="500066"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a:off x="1785918" y="1928802"/>
                <a:ext cx="2428892"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6313860" y="4929198"/>
              <a:ext cx="309700" cy="369332"/>
            </a:xfrm>
            <a:prstGeom prst="rect">
              <a:avLst/>
            </a:prstGeom>
            <a:noFill/>
          </p:spPr>
          <p:txBody>
            <a:bodyPr wrap="none" rtlCol="0">
              <a:spAutoFit/>
            </a:bodyPr>
            <a:lstStyle/>
            <a:p>
              <a:r>
                <a:rPr lang="en-GB" dirty="0" smtClean="0"/>
                <a:t>R</a:t>
              </a:r>
              <a:endParaRPr lang="ru-RU" dirty="0"/>
            </a:p>
          </p:txBody>
        </p:sp>
        <p:sp>
          <p:nvSpPr>
            <p:cNvPr id="8" name="TextBox 7"/>
            <p:cNvSpPr txBox="1"/>
            <p:nvPr/>
          </p:nvSpPr>
          <p:spPr>
            <a:xfrm>
              <a:off x="6286512" y="5929330"/>
              <a:ext cx="290464" cy="369332"/>
            </a:xfrm>
            <a:prstGeom prst="rect">
              <a:avLst/>
            </a:prstGeom>
            <a:noFill/>
          </p:spPr>
          <p:txBody>
            <a:bodyPr wrap="none" rtlCol="0">
              <a:spAutoFit/>
            </a:bodyPr>
            <a:lstStyle/>
            <a:p>
              <a:r>
                <a:rPr lang="en-GB" dirty="0" smtClean="0"/>
                <a:t>S</a:t>
              </a:r>
              <a:endParaRPr lang="ru-RU" dirty="0"/>
            </a:p>
          </p:txBody>
        </p:sp>
        <p:sp>
          <p:nvSpPr>
            <p:cNvPr id="9" name="TextBox 8"/>
            <p:cNvSpPr txBox="1"/>
            <p:nvPr/>
          </p:nvSpPr>
          <p:spPr>
            <a:xfrm>
              <a:off x="5500694" y="5929330"/>
              <a:ext cx="394660" cy="369332"/>
            </a:xfrm>
            <a:prstGeom prst="rect">
              <a:avLst/>
            </a:prstGeom>
            <a:noFill/>
          </p:spPr>
          <p:txBody>
            <a:bodyPr wrap="none" rtlCol="0">
              <a:spAutoFit/>
            </a:bodyPr>
            <a:lstStyle/>
            <a:p>
              <a:r>
                <a:rPr lang="en-GB" dirty="0" err="1" smtClean="0"/>
                <a:t>yS</a:t>
              </a:r>
              <a:endParaRPr lang="ru-RU" dirty="0"/>
            </a:p>
          </p:txBody>
        </p:sp>
        <p:sp>
          <p:nvSpPr>
            <p:cNvPr id="10" name="TextBox 9"/>
            <p:cNvSpPr txBox="1"/>
            <p:nvPr/>
          </p:nvSpPr>
          <p:spPr>
            <a:xfrm>
              <a:off x="5572132" y="5000636"/>
              <a:ext cx="413896" cy="369332"/>
            </a:xfrm>
            <a:prstGeom prst="rect">
              <a:avLst/>
            </a:prstGeom>
            <a:noFill/>
          </p:spPr>
          <p:txBody>
            <a:bodyPr wrap="none" rtlCol="0">
              <a:spAutoFit/>
            </a:bodyPr>
            <a:lstStyle/>
            <a:p>
              <a:r>
                <a:rPr lang="en-GB" dirty="0" err="1" smtClean="0"/>
                <a:t>yR</a:t>
              </a:r>
              <a:endParaRPr lang="ru-RU" dirty="0"/>
            </a:p>
          </p:txBody>
        </p:sp>
      </p:grpSp>
      <p:sp>
        <p:nvSpPr>
          <p:cNvPr id="26" name="TextBox 25"/>
          <p:cNvSpPr txBox="1"/>
          <p:nvPr/>
        </p:nvSpPr>
        <p:spPr>
          <a:xfrm>
            <a:off x="1285852" y="928670"/>
            <a:ext cx="309700" cy="369332"/>
          </a:xfrm>
          <a:prstGeom prst="rect">
            <a:avLst/>
          </a:prstGeom>
          <a:noFill/>
        </p:spPr>
        <p:txBody>
          <a:bodyPr wrap="none" rtlCol="0">
            <a:spAutoFit/>
          </a:bodyPr>
          <a:lstStyle/>
          <a:p>
            <a:r>
              <a:rPr lang="en-GB" dirty="0" smtClean="0"/>
              <a:t>R</a:t>
            </a:r>
            <a:endParaRPr lang="ru-RU" dirty="0"/>
          </a:p>
        </p:txBody>
      </p:sp>
      <p:sp>
        <p:nvSpPr>
          <p:cNvPr id="27" name="TextBox 26"/>
          <p:cNvSpPr txBox="1"/>
          <p:nvPr/>
        </p:nvSpPr>
        <p:spPr>
          <a:xfrm>
            <a:off x="1285852" y="1857364"/>
            <a:ext cx="290464" cy="369332"/>
          </a:xfrm>
          <a:prstGeom prst="rect">
            <a:avLst/>
          </a:prstGeom>
          <a:noFill/>
        </p:spPr>
        <p:txBody>
          <a:bodyPr wrap="none" rtlCol="0">
            <a:spAutoFit/>
          </a:bodyPr>
          <a:lstStyle/>
          <a:p>
            <a:r>
              <a:rPr lang="en-GB" dirty="0" smtClean="0"/>
              <a:t>S</a:t>
            </a:r>
            <a:endParaRPr lang="ru-RU" dirty="0"/>
          </a:p>
        </p:txBody>
      </p:sp>
      <p:cxnSp>
        <p:nvCxnSpPr>
          <p:cNvPr id="28" name="Прямая соединительная линия 27"/>
          <p:cNvCxnSpPr/>
          <p:nvPr/>
        </p:nvCxnSpPr>
        <p:spPr>
          <a:xfrm rot="10800000" flipH="1" flipV="1">
            <a:off x="928662" y="2071678"/>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857620" y="642918"/>
            <a:ext cx="4929222" cy="1200329"/>
          </a:xfrm>
          <a:prstGeom prst="rect">
            <a:avLst/>
          </a:prstGeom>
          <a:noFill/>
        </p:spPr>
        <p:txBody>
          <a:bodyPr wrap="square" rtlCol="0">
            <a:spAutoFit/>
          </a:bodyPr>
          <a:lstStyle/>
          <a:p>
            <a:pPr algn="just"/>
            <a:r>
              <a:rPr lang="kk-KZ" dirty="0" smtClean="0"/>
              <a:t>Все делаем в тойже последовательности</a:t>
            </a:r>
            <a:r>
              <a:rPr lang="ru-RU" dirty="0" smtClean="0"/>
              <a:t>, что и предыдущих схемах. Имеем базовый </a:t>
            </a:r>
            <a:r>
              <a:rPr lang="en-GB" dirty="0" smtClean="0"/>
              <a:t>RS</a:t>
            </a:r>
            <a:r>
              <a:rPr lang="ru-RU" dirty="0" smtClean="0"/>
              <a:t> – триггер, на его входе КС с выходами </a:t>
            </a:r>
            <a:r>
              <a:rPr lang="en-GB" dirty="0" err="1" smtClean="0"/>
              <a:t>yR</a:t>
            </a:r>
            <a:r>
              <a:rPr lang="en-GB" dirty="0" smtClean="0"/>
              <a:t>    </a:t>
            </a:r>
            <a:r>
              <a:rPr lang="ru-RU" dirty="0" smtClean="0"/>
              <a:t>и </a:t>
            </a:r>
            <a:r>
              <a:rPr lang="en-GB" dirty="0" err="1" smtClean="0"/>
              <a:t>yS</a:t>
            </a:r>
            <a:r>
              <a:rPr lang="ru-RU" dirty="0" smtClean="0"/>
              <a:t>, входами </a:t>
            </a:r>
            <a:r>
              <a:rPr lang="en-US" dirty="0" smtClean="0"/>
              <a:t>R </a:t>
            </a:r>
            <a:r>
              <a:rPr lang="ru-RU" dirty="0" smtClean="0"/>
              <a:t>и </a:t>
            </a:r>
            <a:r>
              <a:rPr lang="en-US" dirty="0" smtClean="0"/>
              <a:t>S</a:t>
            </a:r>
            <a:r>
              <a:rPr lang="ru-RU" dirty="0" smtClean="0"/>
              <a:t> и возможно нам понадобится ОС.</a:t>
            </a:r>
          </a:p>
        </p:txBody>
      </p:sp>
      <p:graphicFrame>
        <p:nvGraphicFramePr>
          <p:cNvPr id="30" name="Таблица 29"/>
          <p:cNvGraphicFramePr>
            <a:graphicFrameLocks noGrp="1"/>
          </p:cNvGraphicFramePr>
          <p:nvPr/>
        </p:nvGraphicFramePr>
        <p:xfrm>
          <a:off x="428596" y="2786058"/>
          <a:ext cx="2214578" cy="3337560"/>
        </p:xfrm>
        <a:graphic>
          <a:graphicData uri="http://schemas.openxmlformats.org/drawingml/2006/table">
            <a:tbl>
              <a:tblPr firstRow="1" bandRow="1">
                <a:tableStyleId>{073A0DAA-6AF3-43AB-8588-CEC1D06C72B9}</a:tableStyleId>
              </a:tblPr>
              <a:tblGrid>
                <a:gridCol w="357190"/>
                <a:gridCol w="428628"/>
                <a:gridCol w="571504"/>
                <a:gridCol w="857256"/>
              </a:tblGrid>
              <a:tr h="370840">
                <a:tc>
                  <a:txBody>
                    <a:bodyPr/>
                    <a:lstStyle/>
                    <a:p>
                      <a:r>
                        <a:rPr lang="en-GB" dirty="0" smtClean="0"/>
                        <a:t>R</a:t>
                      </a:r>
                      <a:endParaRPr lang="ru-RU" dirty="0"/>
                    </a:p>
                  </a:txBody>
                  <a:tcPr/>
                </a:tc>
                <a:tc>
                  <a:txBody>
                    <a:bodyPr/>
                    <a:lstStyle/>
                    <a:p>
                      <a:r>
                        <a:rPr lang="en-GB" dirty="0" smtClean="0"/>
                        <a:t>S</a:t>
                      </a:r>
                      <a:endParaRPr lang="ru-RU" dirty="0"/>
                    </a:p>
                  </a:txBody>
                  <a:tcPr/>
                </a:tc>
                <a:tc>
                  <a:txBody>
                    <a:bodyPr/>
                    <a:lstStyle/>
                    <a:p>
                      <a:r>
                        <a:rPr lang="en-GB" dirty="0" smtClean="0"/>
                        <a:t>Q(t)</a:t>
                      </a:r>
                      <a:endParaRPr lang="ru-RU" dirty="0"/>
                    </a:p>
                  </a:txBody>
                  <a:tcPr/>
                </a:tc>
                <a:tc>
                  <a:txBody>
                    <a:bodyPr/>
                    <a:lstStyle/>
                    <a:p>
                      <a:r>
                        <a:rPr lang="en-GB" dirty="0" smtClean="0"/>
                        <a:t>Q(t+1)</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US" dirty="0" smtClean="0"/>
                        <a:t>0</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US" dirty="0" smtClean="0"/>
                        <a:t>1</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US" dirty="0" smtClean="0"/>
                        <a:t>1</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US"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a:t>
                      </a:r>
                      <a:endParaRPr lang="en-US" dirty="0" smtClean="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a:t>
                      </a:r>
                      <a:endParaRPr lang="ru-RU" dirty="0"/>
                    </a:p>
                  </a:txBody>
                  <a:tcPr/>
                </a:tc>
              </a:tr>
            </a:tbl>
          </a:graphicData>
        </a:graphic>
      </p:graphicFrame>
      <p:sp>
        <p:nvSpPr>
          <p:cNvPr id="31" name="TextBox 30"/>
          <p:cNvSpPr txBox="1"/>
          <p:nvPr/>
        </p:nvSpPr>
        <p:spPr>
          <a:xfrm>
            <a:off x="298278" y="2428868"/>
            <a:ext cx="2702086" cy="369332"/>
          </a:xfrm>
          <a:prstGeom prst="rect">
            <a:avLst/>
          </a:prstGeom>
          <a:noFill/>
        </p:spPr>
        <p:txBody>
          <a:bodyPr wrap="none" rtlCol="0">
            <a:spAutoFit/>
          </a:bodyPr>
          <a:lstStyle/>
          <a:p>
            <a:r>
              <a:rPr lang="ru-RU" dirty="0" smtClean="0"/>
              <a:t>ТИ </a:t>
            </a:r>
            <a:r>
              <a:rPr lang="en-GB" dirty="0" smtClean="0"/>
              <a:t>RS</a:t>
            </a:r>
            <a:r>
              <a:rPr lang="ru-RU" dirty="0" smtClean="0"/>
              <a:t>-триггера (простого)</a:t>
            </a:r>
            <a:endParaRPr lang="ru-RU" dirty="0"/>
          </a:p>
        </p:txBody>
      </p:sp>
      <p:graphicFrame>
        <p:nvGraphicFramePr>
          <p:cNvPr id="32" name="Таблица 31"/>
          <p:cNvGraphicFramePr>
            <a:graphicFrameLocks noGrp="1"/>
          </p:cNvGraphicFramePr>
          <p:nvPr/>
        </p:nvGraphicFramePr>
        <p:xfrm>
          <a:off x="3000364" y="2786058"/>
          <a:ext cx="2500330" cy="3337560"/>
        </p:xfrm>
        <a:graphic>
          <a:graphicData uri="http://schemas.openxmlformats.org/drawingml/2006/table">
            <a:tbl>
              <a:tblPr firstRow="1" bandRow="1">
                <a:tableStyleId>{073A0DAA-6AF3-43AB-8588-CEC1D06C72B9}</a:tableStyleId>
              </a:tblPr>
              <a:tblGrid>
                <a:gridCol w="403280"/>
                <a:gridCol w="483934"/>
                <a:gridCol w="645246"/>
                <a:gridCol w="967870"/>
              </a:tblGrid>
              <a:tr h="370840">
                <a:tc>
                  <a:txBody>
                    <a:bodyPr/>
                    <a:lstStyle/>
                    <a:p>
                      <a:r>
                        <a:rPr lang="en-GB" dirty="0" smtClean="0"/>
                        <a:t>R</a:t>
                      </a:r>
                      <a:endParaRPr lang="ru-RU" dirty="0"/>
                    </a:p>
                  </a:txBody>
                  <a:tcPr/>
                </a:tc>
                <a:tc>
                  <a:txBody>
                    <a:bodyPr/>
                    <a:lstStyle/>
                    <a:p>
                      <a:r>
                        <a:rPr lang="en-GB" dirty="0" smtClean="0"/>
                        <a:t>S</a:t>
                      </a:r>
                      <a:endParaRPr lang="ru-RU" dirty="0"/>
                    </a:p>
                  </a:txBody>
                  <a:tcPr/>
                </a:tc>
                <a:tc>
                  <a:txBody>
                    <a:bodyPr/>
                    <a:lstStyle/>
                    <a:p>
                      <a:r>
                        <a:rPr lang="en-GB" dirty="0" smtClean="0"/>
                        <a:t>Q(t)</a:t>
                      </a:r>
                      <a:endParaRPr lang="ru-RU" dirty="0"/>
                    </a:p>
                  </a:txBody>
                  <a:tcPr/>
                </a:tc>
                <a:tc>
                  <a:txBody>
                    <a:bodyPr/>
                    <a:lstStyle/>
                    <a:p>
                      <a:r>
                        <a:rPr lang="en-GB" dirty="0" smtClean="0"/>
                        <a:t>Q(t+1)</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US" dirty="0" smtClean="0"/>
                        <a:t>0</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US" dirty="0" smtClean="0"/>
                        <a:t>1</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US" dirty="0" smtClean="0"/>
                        <a:t>1</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US" dirty="0" smtClean="0"/>
                        <a:t>1</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ru-RU" dirty="0" smtClean="0"/>
                        <a:t>0</a:t>
                      </a:r>
                      <a:r>
                        <a:rPr lang="ru-RU" baseline="0" dirty="0" smtClean="0"/>
                        <a:t>    1    0</a:t>
                      </a:r>
                      <a:endParaRPr lang="en-US" dirty="0" smtClean="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ru-RU" dirty="0" smtClean="0"/>
                        <a:t>0</a:t>
                      </a:r>
                      <a:r>
                        <a:rPr lang="ru-RU" baseline="0" dirty="0" smtClean="0"/>
                        <a:t>    1    1</a:t>
                      </a:r>
                      <a:endParaRPr lang="ru-RU" dirty="0"/>
                    </a:p>
                  </a:txBody>
                  <a:tcPr/>
                </a:tc>
              </a:tr>
            </a:tbl>
          </a:graphicData>
        </a:graphic>
      </p:graphicFrame>
      <p:sp>
        <p:nvSpPr>
          <p:cNvPr id="33" name="TextBox 32"/>
          <p:cNvSpPr txBox="1"/>
          <p:nvPr/>
        </p:nvSpPr>
        <p:spPr>
          <a:xfrm>
            <a:off x="3000364" y="2143116"/>
            <a:ext cx="2141805" cy="646331"/>
          </a:xfrm>
          <a:prstGeom prst="rect">
            <a:avLst/>
          </a:prstGeom>
          <a:noFill/>
        </p:spPr>
        <p:txBody>
          <a:bodyPr wrap="none" rtlCol="0">
            <a:spAutoFit/>
          </a:bodyPr>
          <a:lstStyle/>
          <a:p>
            <a:pPr algn="ctr"/>
            <a:r>
              <a:rPr lang="ru-RU" dirty="0" smtClean="0"/>
              <a:t>ТИ </a:t>
            </a:r>
            <a:r>
              <a:rPr lang="en-GB" dirty="0" smtClean="0"/>
              <a:t>RS</a:t>
            </a:r>
            <a:r>
              <a:rPr lang="ru-RU" dirty="0" smtClean="0"/>
              <a:t>-триггера </a:t>
            </a:r>
          </a:p>
          <a:p>
            <a:pPr algn="ctr"/>
            <a:r>
              <a:rPr lang="ru-RU" dirty="0" smtClean="0"/>
              <a:t>(с </a:t>
            </a:r>
            <a:r>
              <a:rPr lang="ru-RU" dirty="0" err="1" smtClean="0"/>
              <a:t>опред</a:t>
            </a:r>
            <a:r>
              <a:rPr lang="ru-RU" dirty="0" smtClean="0"/>
              <a:t>. режимом)</a:t>
            </a:r>
            <a:endParaRPr lang="ru-RU" dirty="0"/>
          </a:p>
        </p:txBody>
      </p:sp>
      <p:sp>
        <p:nvSpPr>
          <p:cNvPr id="34" name="TextBox 33"/>
          <p:cNvSpPr txBox="1"/>
          <p:nvPr/>
        </p:nvSpPr>
        <p:spPr>
          <a:xfrm>
            <a:off x="4071934" y="6072206"/>
            <a:ext cx="620683" cy="307777"/>
          </a:xfrm>
          <a:prstGeom prst="rect">
            <a:avLst/>
          </a:prstGeom>
          <a:noFill/>
        </p:spPr>
        <p:txBody>
          <a:bodyPr wrap="none" rtlCol="0">
            <a:spAutoFit/>
          </a:bodyPr>
          <a:lstStyle/>
          <a:p>
            <a:r>
              <a:rPr lang="ru-RU" sz="1400" dirty="0" smtClean="0"/>
              <a:t>сброс</a:t>
            </a:r>
            <a:endParaRPr lang="ru-RU" sz="1400" dirty="0"/>
          </a:p>
        </p:txBody>
      </p:sp>
      <p:sp>
        <p:nvSpPr>
          <p:cNvPr id="35" name="TextBox 34"/>
          <p:cNvSpPr txBox="1"/>
          <p:nvPr/>
        </p:nvSpPr>
        <p:spPr>
          <a:xfrm>
            <a:off x="4500562" y="6357958"/>
            <a:ext cx="941155" cy="307777"/>
          </a:xfrm>
          <a:prstGeom prst="rect">
            <a:avLst/>
          </a:prstGeom>
          <a:noFill/>
        </p:spPr>
        <p:txBody>
          <a:bodyPr wrap="none" rtlCol="0">
            <a:spAutoFit/>
          </a:bodyPr>
          <a:lstStyle/>
          <a:p>
            <a:r>
              <a:rPr lang="ru-RU" sz="1400" dirty="0" smtClean="0"/>
              <a:t>установка</a:t>
            </a:r>
            <a:endParaRPr lang="ru-RU" sz="1400" dirty="0"/>
          </a:p>
        </p:txBody>
      </p:sp>
      <p:sp>
        <p:nvSpPr>
          <p:cNvPr id="36" name="TextBox 35"/>
          <p:cNvSpPr txBox="1"/>
          <p:nvPr/>
        </p:nvSpPr>
        <p:spPr>
          <a:xfrm>
            <a:off x="5143504" y="6072206"/>
            <a:ext cx="914033" cy="307777"/>
          </a:xfrm>
          <a:prstGeom prst="rect">
            <a:avLst/>
          </a:prstGeom>
          <a:noFill/>
        </p:spPr>
        <p:txBody>
          <a:bodyPr wrap="none" rtlCol="0">
            <a:spAutoFit/>
          </a:bodyPr>
          <a:lstStyle/>
          <a:p>
            <a:r>
              <a:rPr lang="ru-RU" sz="1400" dirty="0" smtClean="0"/>
              <a:t>хранение</a:t>
            </a:r>
            <a:endParaRPr lang="ru-RU" sz="1400" dirty="0"/>
          </a:p>
        </p:txBody>
      </p:sp>
      <p:cxnSp>
        <p:nvCxnSpPr>
          <p:cNvPr id="38" name="Прямая соединительная линия 37"/>
          <p:cNvCxnSpPr/>
          <p:nvPr/>
        </p:nvCxnSpPr>
        <p:spPr>
          <a:xfrm rot="5400000">
            <a:off x="4714876" y="6143644"/>
            <a:ext cx="357190" cy="214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rot="10800000" flipV="1">
            <a:off x="4357686" y="6072206"/>
            <a:ext cx="308011" cy="153889"/>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a:off x="5357818" y="6072206"/>
            <a:ext cx="142876" cy="71438"/>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5500694" y="1857364"/>
            <a:ext cx="3286148" cy="4278094"/>
          </a:xfrm>
          <a:prstGeom prst="rect">
            <a:avLst/>
          </a:prstGeom>
          <a:noFill/>
        </p:spPr>
        <p:txBody>
          <a:bodyPr wrap="square" rtlCol="0">
            <a:spAutoFit/>
          </a:bodyPr>
          <a:lstStyle/>
          <a:p>
            <a:pPr algn="just"/>
            <a:r>
              <a:rPr lang="ru-RU" sz="1600" dirty="0" smtClean="0"/>
              <a:t>«Особый режим» </a:t>
            </a:r>
            <a:r>
              <a:rPr lang="en-GB" sz="1600" dirty="0" smtClean="0"/>
              <a:t>RS</a:t>
            </a:r>
            <a:r>
              <a:rPr lang="ru-RU" sz="1600" dirty="0" smtClean="0"/>
              <a:t> – триггера – это ТИ без запрещенного режима. Вместо запрещенного режима устанавливаем свой режим. Инверсию делать не будем, т.к. это скажется на </a:t>
            </a:r>
            <a:r>
              <a:rPr lang="en-GB" sz="1600" dirty="0" smtClean="0"/>
              <a:t>JK</a:t>
            </a:r>
            <a:r>
              <a:rPr lang="ru-RU" sz="1600" dirty="0" smtClean="0"/>
              <a:t> – триггере. Можем сделать приоритет по сбросу. Т.е. если одновременно подано сброс и установка, то триггер может сбрасывать. А можем сделать, чтобы триггер оставался в режиме хранения. Можем выбрать любой из 3-х вариантов. Например выберем режим с приоритетом по установке. Т.е. если подано одновременно </a:t>
            </a:r>
            <a:r>
              <a:rPr lang="en-GB" sz="1600" dirty="0" smtClean="0"/>
              <a:t>R </a:t>
            </a:r>
            <a:r>
              <a:rPr lang="ru-RU" sz="1600" dirty="0" smtClean="0"/>
              <a:t>и </a:t>
            </a:r>
            <a:r>
              <a:rPr lang="en-GB" sz="1600" dirty="0" smtClean="0"/>
              <a:t>S</a:t>
            </a:r>
            <a:r>
              <a:rPr lang="ru-RU" sz="1600" dirty="0" smtClean="0"/>
              <a:t> (</a:t>
            </a:r>
            <a:r>
              <a:rPr lang="en-GB" sz="1600" dirty="0" smtClean="0"/>
              <a:t>R=</a:t>
            </a:r>
            <a:r>
              <a:rPr lang="ru-RU" sz="1600" dirty="0" smtClean="0"/>
              <a:t>«1»,</a:t>
            </a:r>
            <a:r>
              <a:rPr lang="en-GB" sz="1600" dirty="0" smtClean="0"/>
              <a:t> S=</a:t>
            </a:r>
            <a:r>
              <a:rPr lang="ru-RU" sz="1600" dirty="0" smtClean="0"/>
              <a:t>«1»), то триггер будет установлен в «1».</a:t>
            </a:r>
            <a:endParaRPr lang="ru-RU" sz="160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4414" y="214290"/>
            <a:ext cx="1912383" cy="369332"/>
          </a:xfrm>
          <a:prstGeom prst="rect">
            <a:avLst/>
          </a:prstGeom>
          <a:noFill/>
        </p:spPr>
        <p:txBody>
          <a:bodyPr wrap="none" rtlCol="0">
            <a:spAutoFit/>
          </a:bodyPr>
          <a:lstStyle/>
          <a:p>
            <a:r>
              <a:rPr lang="ru-RU" dirty="0" smtClean="0"/>
              <a:t>Рисуем ТИ для КС</a:t>
            </a:r>
            <a:endParaRPr lang="ru-RU" dirty="0"/>
          </a:p>
        </p:txBody>
      </p:sp>
      <p:graphicFrame>
        <p:nvGraphicFramePr>
          <p:cNvPr id="5" name="Таблица 4"/>
          <p:cNvGraphicFramePr>
            <a:graphicFrameLocks noGrp="1"/>
          </p:cNvGraphicFramePr>
          <p:nvPr/>
        </p:nvGraphicFramePr>
        <p:xfrm>
          <a:off x="1071538" y="642918"/>
          <a:ext cx="2571768" cy="3332480"/>
        </p:xfrm>
        <a:graphic>
          <a:graphicData uri="http://schemas.openxmlformats.org/drawingml/2006/table">
            <a:tbl>
              <a:tblPr firstRow="1" bandRow="1">
                <a:tableStyleId>{073A0DAA-6AF3-43AB-8588-CEC1D06C72B9}</a:tableStyleId>
              </a:tblPr>
              <a:tblGrid>
                <a:gridCol w="414801"/>
                <a:gridCol w="497762"/>
                <a:gridCol w="663682"/>
                <a:gridCol w="995523"/>
              </a:tblGrid>
              <a:tr h="370840">
                <a:tc>
                  <a:txBody>
                    <a:bodyPr/>
                    <a:lstStyle/>
                    <a:p>
                      <a:r>
                        <a:rPr lang="en-GB" dirty="0" smtClean="0"/>
                        <a:t>R</a:t>
                      </a:r>
                      <a:endParaRPr lang="ru-RU" dirty="0"/>
                    </a:p>
                  </a:txBody>
                  <a:tcPr/>
                </a:tc>
                <a:tc>
                  <a:txBody>
                    <a:bodyPr/>
                    <a:lstStyle/>
                    <a:p>
                      <a:r>
                        <a:rPr lang="en-GB" dirty="0" smtClean="0"/>
                        <a:t>S</a:t>
                      </a:r>
                      <a:endParaRPr lang="ru-RU" dirty="0"/>
                    </a:p>
                  </a:txBody>
                  <a:tcPr/>
                </a:tc>
                <a:tc>
                  <a:txBody>
                    <a:bodyPr/>
                    <a:lstStyle/>
                    <a:p>
                      <a:r>
                        <a:rPr lang="en-GB" dirty="0" smtClean="0"/>
                        <a:t>Q(t)</a:t>
                      </a:r>
                      <a:endParaRPr lang="ru-RU" dirty="0"/>
                    </a:p>
                  </a:txBody>
                  <a:tcPr/>
                </a:tc>
                <a:tc>
                  <a:txBody>
                    <a:bodyPr/>
                    <a:lstStyle/>
                    <a:p>
                      <a:r>
                        <a:rPr lang="en-GB" dirty="0" err="1" smtClean="0"/>
                        <a:t>yR</a:t>
                      </a:r>
                      <a:r>
                        <a:rPr lang="en-GB" baseline="0" dirty="0" smtClean="0"/>
                        <a:t>     </a:t>
                      </a:r>
                      <a:r>
                        <a:rPr lang="en-GB" baseline="0" dirty="0" err="1" smtClean="0"/>
                        <a:t>yS</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US" dirty="0" smtClean="0"/>
                        <a:t>0        0</a:t>
                      </a:r>
                      <a:endParaRPr lang="ru-RU" dirty="0"/>
                    </a:p>
                  </a:txBody>
                  <a:tcPr/>
                </a:tc>
              </a:tr>
              <a:tr h="370840">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US" dirty="0" smtClean="0"/>
                        <a:t>0        0</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US" dirty="0" smtClean="0"/>
                        <a:t>0        1</a:t>
                      </a:r>
                      <a:endParaRPr lang="ru-RU" dirty="0"/>
                    </a:p>
                  </a:txBody>
                  <a:tcPr/>
                </a:tc>
              </a:tr>
              <a:tr h="370840">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US" dirty="0" smtClean="0"/>
                        <a:t>0</a:t>
                      </a:r>
                      <a:r>
                        <a:rPr lang="en-US" baseline="0" dirty="0" smtClean="0"/>
                        <a:t>        1</a:t>
                      </a:r>
                      <a:endParaRPr lang="ru-RU" dirty="0"/>
                    </a:p>
                  </a:txBody>
                  <a:tcPr/>
                </a:tc>
              </a:tr>
              <a:tr h="360378">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1</a:t>
                      </a:r>
                      <a:r>
                        <a:rPr lang="ru-RU" baseline="0" dirty="0" smtClean="0"/>
                        <a:t>        0</a:t>
                      </a:r>
                      <a:endParaRPr lang="ru-RU" dirty="0" smtClean="0"/>
                    </a:p>
                  </a:txBody>
                  <a:tcPr/>
                </a:tc>
              </a:tr>
              <a:tr h="370840">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ru-RU" dirty="0" smtClean="0"/>
                        <a:t>1</a:t>
                      </a:r>
                      <a:r>
                        <a:rPr lang="ru-RU" baseline="0" dirty="0" smtClean="0"/>
                        <a:t>        0</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ru-RU" dirty="0" smtClean="0"/>
                        <a:t>0</a:t>
                      </a:r>
                      <a:r>
                        <a:rPr lang="ru-RU" baseline="0" dirty="0" smtClean="0"/>
                        <a:t>        1</a:t>
                      </a:r>
                      <a:endParaRPr lang="en-US" dirty="0" smtClean="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ru-RU" dirty="0" smtClean="0"/>
                        <a:t>0</a:t>
                      </a:r>
                      <a:r>
                        <a:rPr lang="ru-RU" baseline="0" dirty="0" smtClean="0"/>
                        <a:t>        1</a:t>
                      </a:r>
                      <a:endParaRPr lang="ru-RU" dirty="0"/>
                    </a:p>
                  </a:txBody>
                  <a:tcPr/>
                </a:tc>
              </a:tr>
            </a:tbl>
          </a:graphicData>
        </a:graphic>
      </p:graphicFrame>
      <p:sp>
        <p:nvSpPr>
          <p:cNvPr id="6" name="TextBox 5"/>
          <p:cNvSpPr txBox="1"/>
          <p:nvPr/>
        </p:nvSpPr>
        <p:spPr>
          <a:xfrm>
            <a:off x="3428992" y="1857364"/>
            <a:ext cx="955005" cy="523220"/>
          </a:xfrm>
          <a:prstGeom prst="rect">
            <a:avLst/>
          </a:prstGeom>
          <a:noFill/>
        </p:spPr>
        <p:txBody>
          <a:bodyPr wrap="none" rtlCol="0">
            <a:spAutoFit/>
          </a:bodyPr>
          <a:lstStyle/>
          <a:p>
            <a:r>
              <a:rPr lang="ru-RU" sz="1400" dirty="0" smtClean="0">
                <a:solidFill>
                  <a:srgbClr val="FF0000"/>
                </a:solidFill>
              </a:rPr>
              <a:t>Режим </a:t>
            </a:r>
          </a:p>
          <a:p>
            <a:r>
              <a:rPr lang="ru-RU" sz="1400" dirty="0" smtClean="0">
                <a:solidFill>
                  <a:srgbClr val="FF0000"/>
                </a:solidFill>
              </a:rPr>
              <a:t>установки</a:t>
            </a:r>
            <a:endParaRPr lang="ru-RU" sz="1400" dirty="0">
              <a:solidFill>
                <a:srgbClr val="FF0000"/>
              </a:solidFill>
            </a:endParaRPr>
          </a:p>
        </p:txBody>
      </p:sp>
      <p:sp>
        <p:nvSpPr>
          <p:cNvPr id="7" name="TextBox 6"/>
          <p:cNvSpPr txBox="1"/>
          <p:nvPr/>
        </p:nvSpPr>
        <p:spPr>
          <a:xfrm>
            <a:off x="4500562" y="285728"/>
            <a:ext cx="3714776" cy="2862322"/>
          </a:xfrm>
          <a:prstGeom prst="rect">
            <a:avLst/>
          </a:prstGeom>
          <a:noFill/>
        </p:spPr>
        <p:txBody>
          <a:bodyPr wrap="square" rtlCol="0">
            <a:spAutoFit/>
          </a:bodyPr>
          <a:lstStyle/>
          <a:p>
            <a:pPr algn="just"/>
            <a:r>
              <a:rPr lang="ru-RU" dirty="0" smtClean="0"/>
              <a:t>Режим хранения (осуществляется комбинациями 00) </a:t>
            </a:r>
            <a:r>
              <a:rPr lang="en-GB" dirty="0" smtClean="0"/>
              <a:t>R=</a:t>
            </a:r>
            <a:r>
              <a:rPr lang="ru-RU" dirty="0" smtClean="0"/>
              <a:t>«0», </a:t>
            </a:r>
            <a:r>
              <a:rPr lang="en-GB" dirty="0" smtClean="0"/>
              <a:t> S=</a:t>
            </a:r>
            <a:r>
              <a:rPr lang="ru-RU" dirty="0" smtClean="0"/>
              <a:t>«0»;</a:t>
            </a:r>
          </a:p>
          <a:p>
            <a:pPr algn="just"/>
            <a:r>
              <a:rPr lang="ru-RU" dirty="0" smtClean="0"/>
              <a:t>Режим установки (осуществляется комбинациями 01) </a:t>
            </a:r>
            <a:r>
              <a:rPr lang="en-GB" dirty="0" smtClean="0"/>
              <a:t>R=</a:t>
            </a:r>
            <a:r>
              <a:rPr lang="ru-RU" dirty="0" smtClean="0"/>
              <a:t>«0», </a:t>
            </a:r>
            <a:r>
              <a:rPr lang="en-GB" dirty="0" smtClean="0"/>
              <a:t> S=</a:t>
            </a:r>
            <a:r>
              <a:rPr lang="ru-RU" dirty="0" smtClean="0"/>
              <a:t>«1»;</a:t>
            </a:r>
          </a:p>
          <a:p>
            <a:pPr algn="just"/>
            <a:r>
              <a:rPr lang="ru-RU" dirty="0" smtClean="0"/>
              <a:t>Режим сброса (осуществляется комбинациями 00, на выходе будут нули) </a:t>
            </a:r>
            <a:r>
              <a:rPr lang="en-GB" dirty="0" smtClean="0"/>
              <a:t>R=</a:t>
            </a:r>
            <a:r>
              <a:rPr lang="ru-RU" dirty="0" smtClean="0"/>
              <a:t>«0», </a:t>
            </a:r>
            <a:r>
              <a:rPr lang="en-GB" dirty="0" smtClean="0"/>
              <a:t> S=</a:t>
            </a:r>
            <a:r>
              <a:rPr lang="ru-RU" dirty="0" smtClean="0"/>
              <a:t>«0»;</a:t>
            </a:r>
          </a:p>
          <a:p>
            <a:pPr algn="just"/>
            <a:r>
              <a:rPr lang="ru-RU" dirty="0" smtClean="0"/>
              <a:t>Режим установки (мы договорились, что будет режим установки) это комбинации 01,01</a:t>
            </a:r>
            <a:endParaRPr lang="ru-RU" dirty="0"/>
          </a:p>
        </p:txBody>
      </p:sp>
      <p:sp>
        <p:nvSpPr>
          <p:cNvPr id="8" name="TextBox 7"/>
          <p:cNvSpPr txBox="1"/>
          <p:nvPr/>
        </p:nvSpPr>
        <p:spPr>
          <a:xfrm>
            <a:off x="714348" y="4071942"/>
            <a:ext cx="4681090" cy="646331"/>
          </a:xfrm>
          <a:prstGeom prst="rect">
            <a:avLst/>
          </a:prstGeom>
          <a:noFill/>
        </p:spPr>
        <p:txBody>
          <a:bodyPr wrap="none" rtlCol="0">
            <a:spAutoFit/>
          </a:bodyPr>
          <a:lstStyle/>
          <a:p>
            <a:r>
              <a:rPr lang="ru-RU" dirty="0" smtClean="0"/>
              <a:t>Минимизация и карта Карно для </a:t>
            </a:r>
          </a:p>
          <a:p>
            <a:r>
              <a:rPr lang="ru-RU" dirty="0" smtClean="0"/>
              <a:t>               </a:t>
            </a:r>
            <a:r>
              <a:rPr lang="ru-RU" b="1" dirty="0" smtClean="0"/>
              <a:t> </a:t>
            </a:r>
            <a:r>
              <a:rPr lang="en-GB" b="1" dirty="0" err="1" smtClean="0"/>
              <a:t>yR</a:t>
            </a:r>
            <a:r>
              <a:rPr lang="en-GB" b="1" dirty="0" smtClean="0"/>
              <a:t> </a:t>
            </a:r>
            <a:r>
              <a:rPr lang="ru-RU" dirty="0" smtClean="0"/>
              <a:t>и                                                         </a:t>
            </a:r>
            <a:r>
              <a:rPr lang="en-GB" b="1" dirty="0" err="1" smtClean="0"/>
              <a:t>yS</a:t>
            </a:r>
            <a:endParaRPr lang="ru-RU" b="1" dirty="0"/>
          </a:p>
        </p:txBody>
      </p:sp>
      <p:grpSp>
        <p:nvGrpSpPr>
          <p:cNvPr id="32" name="Группа 31"/>
          <p:cNvGrpSpPr/>
          <p:nvPr/>
        </p:nvGrpSpPr>
        <p:grpSpPr>
          <a:xfrm>
            <a:off x="714348" y="4643446"/>
            <a:ext cx="2071702" cy="1857388"/>
            <a:chOff x="714348" y="4643446"/>
            <a:chExt cx="2071702" cy="1857388"/>
          </a:xfrm>
        </p:grpSpPr>
        <p:grpSp>
          <p:nvGrpSpPr>
            <p:cNvPr id="9" name="Группа 8"/>
            <p:cNvGrpSpPr/>
            <p:nvPr/>
          </p:nvGrpSpPr>
          <p:grpSpPr>
            <a:xfrm>
              <a:off x="714348" y="4643446"/>
              <a:ext cx="2071702" cy="1857388"/>
              <a:chOff x="857224" y="3857628"/>
              <a:chExt cx="2071702" cy="1857388"/>
            </a:xfrm>
          </p:grpSpPr>
          <p:cxnSp>
            <p:nvCxnSpPr>
              <p:cNvPr id="10" name="Прямая соединительная линия 9"/>
              <p:cNvCxnSpPr/>
              <p:nvPr/>
            </p:nvCxnSpPr>
            <p:spPr>
              <a:xfrm>
                <a:off x="857224" y="4214818"/>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rot="5400000">
                <a:off x="750861" y="4822041"/>
                <a:ext cx="178515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rot="5400000">
                <a:off x="1393803" y="4822041"/>
                <a:ext cx="178515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rot="5400000">
                <a:off x="1929588" y="4786322"/>
                <a:ext cx="1856594" cy="794"/>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57224" y="3857628"/>
                <a:ext cx="790601" cy="369332"/>
              </a:xfrm>
              <a:prstGeom prst="rect">
                <a:avLst/>
              </a:prstGeom>
              <a:noFill/>
            </p:spPr>
            <p:txBody>
              <a:bodyPr wrap="none" rtlCol="0">
                <a:spAutoFit/>
              </a:bodyPr>
              <a:lstStyle/>
              <a:p>
                <a:r>
                  <a:rPr lang="en-GB" dirty="0" smtClean="0"/>
                  <a:t>D/Q(t)</a:t>
                </a:r>
                <a:endParaRPr lang="ru-RU" dirty="0"/>
              </a:p>
            </p:txBody>
          </p:sp>
          <p:cxnSp>
            <p:nvCxnSpPr>
              <p:cNvPr id="15" name="Прямая соединительная линия 14"/>
              <p:cNvCxnSpPr/>
              <p:nvPr/>
            </p:nvCxnSpPr>
            <p:spPr>
              <a:xfrm>
                <a:off x="928662" y="4572008"/>
                <a:ext cx="192882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1000100" y="4927610"/>
                <a:ext cx="1928826" cy="1588"/>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5918" y="3857628"/>
                <a:ext cx="301686" cy="369332"/>
              </a:xfrm>
              <a:prstGeom prst="rect">
                <a:avLst/>
              </a:prstGeom>
              <a:noFill/>
            </p:spPr>
            <p:txBody>
              <a:bodyPr wrap="none" rtlCol="0">
                <a:spAutoFit/>
              </a:bodyPr>
              <a:lstStyle/>
              <a:p>
                <a:r>
                  <a:rPr lang="en-GB" dirty="0" smtClean="0"/>
                  <a:t>0</a:t>
                </a:r>
                <a:endParaRPr lang="ru-RU" dirty="0"/>
              </a:p>
            </p:txBody>
          </p:sp>
          <p:sp>
            <p:nvSpPr>
              <p:cNvPr id="18" name="TextBox 17"/>
              <p:cNvSpPr txBox="1"/>
              <p:nvPr/>
            </p:nvSpPr>
            <p:spPr>
              <a:xfrm>
                <a:off x="2428860" y="3857628"/>
                <a:ext cx="301686" cy="369332"/>
              </a:xfrm>
              <a:prstGeom prst="rect">
                <a:avLst/>
              </a:prstGeom>
              <a:noFill/>
            </p:spPr>
            <p:txBody>
              <a:bodyPr wrap="none" rtlCol="0">
                <a:spAutoFit/>
              </a:bodyPr>
              <a:lstStyle/>
              <a:p>
                <a:r>
                  <a:rPr lang="en-GB" dirty="0" smtClean="0"/>
                  <a:t>1</a:t>
                </a:r>
                <a:endParaRPr lang="ru-RU" dirty="0"/>
              </a:p>
            </p:txBody>
          </p:sp>
          <p:sp>
            <p:nvSpPr>
              <p:cNvPr id="19" name="TextBox 18"/>
              <p:cNvSpPr txBox="1"/>
              <p:nvPr/>
            </p:nvSpPr>
            <p:spPr>
              <a:xfrm>
                <a:off x="1071538" y="4214818"/>
                <a:ext cx="524503" cy="369332"/>
              </a:xfrm>
              <a:prstGeom prst="rect">
                <a:avLst/>
              </a:prstGeom>
              <a:noFill/>
            </p:spPr>
            <p:txBody>
              <a:bodyPr wrap="none" rtlCol="0">
                <a:spAutoFit/>
              </a:bodyPr>
              <a:lstStyle/>
              <a:p>
                <a:r>
                  <a:rPr lang="en-GB" dirty="0" smtClean="0"/>
                  <a:t>0</a:t>
                </a:r>
                <a:r>
                  <a:rPr lang="ru-RU" dirty="0" smtClean="0"/>
                  <a:t>  0</a:t>
                </a:r>
                <a:endParaRPr lang="ru-RU" dirty="0"/>
              </a:p>
            </p:txBody>
          </p:sp>
          <p:sp>
            <p:nvSpPr>
              <p:cNvPr id="20" name="TextBox 19"/>
              <p:cNvSpPr txBox="1"/>
              <p:nvPr/>
            </p:nvSpPr>
            <p:spPr>
              <a:xfrm>
                <a:off x="1071538" y="4572008"/>
                <a:ext cx="524503" cy="369332"/>
              </a:xfrm>
              <a:prstGeom prst="rect">
                <a:avLst/>
              </a:prstGeom>
              <a:noFill/>
            </p:spPr>
            <p:txBody>
              <a:bodyPr wrap="none" rtlCol="0">
                <a:spAutoFit/>
              </a:bodyPr>
              <a:lstStyle/>
              <a:p>
                <a:r>
                  <a:rPr lang="ru-RU" dirty="0" smtClean="0"/>
                  <a:t>0  </a:t>
                </a:r>
                <a:r>
                  <a:rPr lang="en-GB" dirty="0" smtClean="0"/>
                  <a:t>1</a:t>
                </a:r>
                <a:endParaRPr lang="ru-RU" dirty="0"/>
              </a:p>
            </p:txBody>
          </p:sp>
          <p:sp>
            <p:nvSpPr>
              <p:cNvPr id="21" name="TextBox 20"/>
              <p:cNvSpPr txBox="1"/>
              <p:nvPr/>
            </p:nvSpPr>
            <p:spPr>
              <a:xfrm>
                <a:off x="1857356" y="5214950"/>
                <a:ext cx="301686" cy="369332"/>
              </a:xfrm>
              <a:prstGeom prst="rect">
                <a:avLst/>
              </a:prstGeom>
              <a:noFill/>
            </p:spPr>
            <p:txBody>
              <a:bodyPr wrap="none" rtlCol="0">
                <a:spAutoFit/>
              </a:bodyPr>
              <a:lstStyle/>
              <a:p>
                <a:r>
                  <a:rPr lang="en-GB" dirty="0" smtClean="0"/>
                  <a:t>1</a:t>
                </a:r>
                <a:endParaRPr lang="ru-RU" dirty="0"/>
              </a:p>
            </p:txBody>
          </p:sp>
          <p:sp>
            <p:nvSpPr>
              <p:cNvPr id="22" name="TextBox 21"/>
              <p:cNvSpPr txBox="1"/>
              <p:nvPr/>
            </p:nvSpPr>
            <p:spPr>
              <a:xfrm>
                <a:off x="2428860" y="5214950"/>
                <a:ext cx="301686" cy="369332"/>
              </a:xfrm>
              <a:prstGeom prst="rect">
                <a:avLst/>
              </a:prstGeom>
              <a:noFill/>
            </p:spPr>
            <p:txBody>
              <a:bodyPr wrap="none" rtlCol="0">
                <a:spAutoFit/>
              </a:bodyPr>
              <a:lstStyle/>
              <a:p>
                <a:r>
                  <a:rPr lang="en-GB" dirty="0" smtClean="0"/>
                  <a:t>1</a:t>
                </a:r>
                <a:endParaRPr lang="ru-RU" dirty="0"/>
              </a:p>
            </p:txBody>
          </p:sp>
        </p:grpSp>
        <p:cxnSp>
          <p:nvCxnSpPr>
            <p:cNvPr id="27" name="Прямая соединительная линия 26"/>
            <p:cNvCxnSpPr/>
            <p:nvPr/>
          </p:nvCxnSpPr>
          <p:spPr>
            <a:xfrm>
              <a:off x="785786" y="6070618"/>
              <a:ext cx="192882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785786" y="6357958"/>
              <a:ext cx="1928826" cy="1588"/>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928662" y="5715016"/>
              <a:ext cx="524503" cy="369332"/>
            </a:xfrm>
            <a:prstGeom prst="rect">
              <a:avLst/>
            </a:prstGeom>
            <a:noFill/>
          </p:spPr>
          <p:txBody>
            <a:bodyPr wrap="none" rtlCol="0">
              <a:spAutoFit/>
            </a:bodyPr>
            <a:lstStyle/>
            <a:p>
              <a:r>
                <a:rPr lang="ru-RU" dirty="0" smtClean="0"/>
                <a:t>1  1</a:t>
              </a:r>
              <a:endParaRPr lang="ru-RU" dirty="0"/>
            </a:p>
          </p:txBody>
        </p:sp>
        <p:sp>
          <p:nvSpPr>
            <p:cNvPr id="30" name="TextBox 29"/>
            <p:cNvSpPr txBox="1"/>
            <p:nvPr/>
          </p:nvSpPr>
          <p:spPr>
            <a:xfrm>
              <a:off x="928662" y="6072206"/>
              <a:ext cx="524503" cy="369332"/>
            </a:xfrm>
            <a:prstGeom prst="rect">
              <a:avLst/>
            </a:prstGeom>
            <a:noFill/>
          </p:spPr>
          <p:txBody>
            <a:bodyPr wrap="none" rtlCol="0">
              <a:spAutoFit/>
            </a:bodyPr>
            <a:lstStyle/>
            <a:p>
              <a:r>
                <a:rPr lang="ru-RU" dirty="0" smtClean="0"/>
                <a:t>1  0</a:t>
              </a:r>
              <a:endParaRPr lang="ru-RU" dirty="0"/>
            </a:p>
          </p:txBody>
        </p:sp>
        <p:sp>
          <p:nvSpPr>
            <p:cNvPr id="31" name="Овал 30"/>
            <p:cNvSpPr/>
            <p:nvPr/>
          </p:nvSpPr>
          <p:spPr>
            <a:xfrm>
              <a:off x="1500166" y="6000768"/>
              <a:ext cx="1214446" cy="35719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5" name="Группа 54"/>
          <p:cNvGrpSpPr/>
          <p:nvPr/>
        </p:nvGrpSpPr>
        <p:grpSpPr>
          <a:xfrm>
            <a:off x="4214810" y="4643446"/>
            <a:ext cx="2071702" cy="1857388"/>
            <a:chOff x="3000364" y="4643446"/>
            <a:chExt cx="2071702" cy="1857388"/>
          </a:xfrm>
        </p:grpSpPr>
        <p:grpSp>
          <p:nvGrpSpPr>
            <p:cNvPr id="33" name="Группа 32"/>
            <p:cNvGrpSpPr/>
            <p:nvPr/>
          </p:nvGrpSpPr>
          <p:grpSpPr>
            <a:xfrm>
              <a:off x="3000364" y="4643446"/>
              <a:ext cx="2071702" cy="1857388"/>
              <a:chOff x="714348" y="4643446"/>
              <a:chExt cx="2071702" cy="1857388"/>
            </a:xfrm>
          </p:grpSpPr>
          <p:grpSp>
            <p:nvGrpSpPr>
              <p:cNvPr id="34" name="Группа 8"/>
              <p:cNvGrpSpPr/>
              <p:nvPr/>
            </p:nvGrpSpPr>
            <p:grpSpPr>
              <a:xfrm>
                <a:off x="714348" y="4643446"/>
                <a:ext cx="2071702" cy="1857388"/>
                <a:chOff x="857224" y="3857628"/>
                <a:chExt cx="2071702" cy="1857388"/>
              </a:xfrm>
            </p:grpSpPr>
            <p:cxnSp>
              <p:nvCxnSpPr>
                <p:cNvPr id="40" name="Прямая соединительная линия 39"/>
                <p:cNvCxnSpPr/>
                <p:nvPr/>
              </p:nvCxnSpPr>
              <p:spPr>
                <a:xfrm>
                  <a:off x="857224" y="4214818"/>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rot="5400000">
                  <a:off x="750861" y="4822041"/>
                  <a:ext cx="178515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rot="5400000">
                  <a:off x="1393803" y="4822041"/>
                  <a:ext cx="178515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rot="5400000">
                  <a:off x="1929588" y="4786322"/>
                  <a:ext cx="1856594" cy="794"/>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857224" y="3857628"/>
                  <a:ext cx="790601" cy="369332"/>
                </a:xfrm>
                <a:prstGeom prst="rect">
                  <a:avLst/>
                </a:prstGeom>
                <a:noFill/>
              </p:spPr>
              <p:txBody>
                <a:bodyPr wrap="none" rtlCol="0">
                  <a:spAutoFit/>
                </a:bodyPr>
                <a:lstStyle/>
                <a:p>
                  <a:r>
                    <a:rPr lang="en-GB" dirty="0" smtClean="0"/>
                    <a:t>D/Q(t)</a:t>
                  </a:r>
                  <a:endParaRPr lang="ru-RU" dirty="0"/>
                </a:p>
              </p:txBody>
            </p:sp>
            <p:cxnSp>
              <p:nvCxnSpPr>
                <p:cNvPr id="45" name="Прямая соединительная линия 44"/>
                <p:cNvCxnSpPr/>
                <p:nvPr/>
              </p:nvCxnSpPr>
              <p:spPr>
                <a:xfrm>
                  <a:off x="928662" y="4572008"/>
                  <a:ext cx="192882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a:off x="1000100" y="4927610"/>
                  <a:ext cx="1928826" cy="1588"/>
                </a:xfrm>
                <a:prstGeom prst="line">
                  <a:avLst/>
                </a:prstGeom>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785918" y="3857628"/>
                  <a:ext cx="301686" cy="369332"/>
                </a:xfrm>
                <a:prstGeom prst="rect">
                  <a:avLst/>
                </a:prstGeom>
                <a:noFill/>
              </p:spPr>
              <p:txBody>
                <a:bodyPr wrap="none" rtlCol="0">
                  <a:spAutoFit/>
                </a:bodyPr>
                <a:lstStyle/>
                <a:p>
                  <a:r>
                    <a:rPr lang="en-GB" dirty="0" smtClean="0"/>
                    <a:t>0</a:t>
                  </a:r>
                  <a:endParaRPr lang="ru-RU" dirty="0"/>
                </a:p>
              </p:txBody>
            </p:sp>
            <p:sp>
              <p:nvSpPr>
                <p:cNvPr id="48" name="TextBox 47"/>
                <p:cNvSpPr txBox="1"/>
                <p:nvPr/>
              </p:nvSpPr>
              <p:spPr>
                <a:xfrm>
                  <a:off x="2428860" y="3857628"/>
                  <a:ext cx="301686" cy="369332"/>
                </a:xfrm>
                <a:prstGeom prst="rect">
                  <a:avLst/>
                </a:prstGeom>
                <a:noFill/>
              </p:spPr>
              <p:txBody>
                <a:bodyPr wrap="none" rtlCol="0">
                  <a:spAutoFit/>
                </a:bodyPr>
                <a:lstStyle/>
                <a:p>
                  <a:r>
                    <a:rPr lang="en-GB" dirty="0" smtClean="0"/>
                    <a:t>1</a:t>
                  </a:r>
                  <a:endParaRPr lang="ru-RU" dirty="0"/>
                </a:p>
              </p:txBody>
            </p:sp>
            <p:sp>
              <p:nvSpPr>
                <p:cNvPr id="49" name="TextBox 48"/>
                <p:cNvSpPr txBox="1"/>
                <p:nvPr/>
              </p:nvSpPr>
              <p:spPr>
                <a:xfrm>
                  <a:off x="1071538" y="4214818"/>
                  <a:ext cx="524503" cy="369332"/>
                </a:xfrm>
                <a:prstGeom prst="rect">
                  <a:avLst/>
                </a:prstGeom>
                <a:noFill/>
              </p:spPr>
              <p:txBody>
                <a:bodyPr wrap="none" rtlCol="0">
                  <a:spAutoFit/>
                </a:bodyPr>
                <a:lstStyle/>
                <a:p>
                  <a:r>
                    <a:rPr lang="en-GB" dirty="0" smtClean="0"/>
                    <a:t>0</a:t>
                  </a:r>
                  <a:r>
                    <a:rPr lang="ru-RU" dirty="0" smtClean="0"/>
                    <a:t>  0</a:t>
                  </a:r>
                  <a:endParaRPr lang="ru-RU" dirty="0"/>
                </a:p>
              </p:txBody>
            </p:sp>
            <p:sp>
              <p:nvSpPr>
                <p:cNvPr id="50" name="TextBox 49"/>
                <p:cNvSpPr txBox="1"/>
                <p:nvPr/>
              </p:nvSpPr>
              <p:spPr>
                <a:xfrm>
                  <a:off x="1071538" y="4572008"/>
                  <a:ext cx="524503" cy="369332"/>
                </a:xfrm>
                <a:prstGeom prst="rect">
                  <a:avLst/>
                </a:prstGeom>
                <a:noFill/>
              </p:spPr>
              <p:txBody>
                <a:bodyPr wrap="none" rtlCol="0">
                  <a:spAutoFit/>
                </a:bodyPr>
                <a:lstStyle/>
                <a:p>
                  <a:r>
                    <a:rPr lang="ru-RU" dirty="0" smtClean="0"/>
                    <a:t>0  </a:t>
                  </a:r>
                  <a:r>
                    <a:rPr lang="en-GB" dirty="0" smtClean="0"/>
                    <a:t>1</a:t>
                  </a:r>
                  <a:endParaRPr lang="ru-RU" dirty="0"/>
                </a:p>
              </p:txBody>
            </p:sp>
            <p:sp>
              <p:nvSpPr>
                <p:cNvPr id="51" name="TextBox 50"/>
                <p:cNvSpPr txBox="1"/>
                <p:nvPr/>
              </p:nvSpPr>
              <p:spPr>
                <a:xfrm>
                  <a:off x="1785918" y="4572008"/>
                  <a:ext cx="301686" cy="369332"/>
                </a:xfrm>
                <a:prstGeom prst="rect">
                  <a:avLst/>
                </a:prstGeom>
                <a:noFill/>
              </p:spPr>
              <p:txBody>
                <a:bodyPr wrap="none" rtlCol="0">
                  <a:spAutoFit/>
                </a:bodyPr>
                <a:lstStyle/>
                <a:p>
                  <a:r>
                    <a:rPr lang="en-GB" dirty="0" smtClean="0"/>
                    <a:t>1</a:t>
                  </a:r>
                  <a:endParaRPr lang="ru-RU" dirty="0"/>
                </a:p>
              </p:txBody>
            </p:sp>
            <p:sp>
              <p:nvSpPr>
                <p:cNvPr id="52" name="TextBox 51"/>
                <p:cNvSpPr txBox="1"/>
                <p:nvPr/>
              </p:nvSpPr>
              <p:spPr>
                <a:xfrm>
                  <a:off x="2428860" y="4572008"/>
                  <a:ext cx="301686" cy="369332"/>
                </a:xfrm>
                <a:prstGeom prst="rect">
                  <a:avLst/>
                </a:prstGeom>
                <a:noFill/>
              </p:spPr>
              <p:txBody>
                <a:bodyPr wrap="none" rtlCol="0">
                  <a:spAutoFit/>
                </a:bodyPr>
                <a:lstStyle/>
                <a:p>
                  <a:r>
                    <a:rPr lang="en-GB" dirty="0" smtClean="0"/>
                    <a:t>1</a:t>
                  </a:r>
                  <a:endParaRPr lang="ru-RU" dirty="0"/>
                </a:p>
              </p:txBody>
            </p:sp>
          </p:grpSp>
          <p:cxnSp>
            <p:nvCxnSpPr>
              <p:cNvPr id="35" name="Прямая соединительная линия 34"/>
              <p:cNvCxnSpPr/>
              <p:nvPr/>
            </p:nvCxnSpPr>
            <p:spPr>
              <a:xfrm>
                <a:off x="785786" y="6070618"/>
                <a:ext cx="192882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a:off x="785786" y="6357958"/>
                <a:ext cx="1928826" cy="1588"/>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928662" y="5715016"/>
                <a:ext cx="524503" cy="369332"/>
              </a:xfrm>
              <a:prstGeom prst="rect">
                <a:avLst/>
              </a:prstGeom>
              <a:noFill/>
            </p:spPr>
            <p:txBody>
              <a:bodyPr wrap="none" rtlCol="0">
                <a:spAutoFit/>
              </a:bodyPr>
              <a:lstStyle/>
              <a:p>
                <a:r>
                  <a:rPr lang="ru-RU" dirty="0" smtClean="0"/>
                  <a:t>1  1</a:t>
                </a:r>
                <a:endParaRPr lang="ru-RU" dirty="0"/>
              </a:p>
            </p:txBody>
          </p:sp>
          <p:sp>
            <p:nvSpPr>
              <p:cNvPr id="38" name="TextBox 37"/>
              <p:cNvSpPr txBox="1"/>
              <p:nvPr/>
            </p:nvSpPr>
            <p:spPr>
              <a:xfrm>
                <a:off x="928662" y="6072206"/>
                <a:ext cx="524503" cy="369332"/>
              </a:xfrm>
              <a:prstGeom prst="rect">
                <a:avLst/>
              </a:prstGeom>
              <a:noFill/>
            </p:spPr>
            <p:txBody>
              <a:bodyPr wrap="none" rtlCol="0">
                <a:spAutoFit/>
              </a:bodyPr>
              <a:lstStyle/>
              <a:p>
                <a:r>
                  <a:rPr lang="ru-RU" dirty="0" smtClean="0"/>
                  <a:t>1  0</a:t>
                </a:r>
                <a:endParaRPr lang="ru-RU" dirty="0"/>
              </a:p>
            </p:txBody>
          </p:sp>
          <p:sp>
            <p:nvSpPr>
              <p:cNvPr id="39" name="Овал 38"/>
              <p:cNvSpPr/>
              <p:nvPr/>
            </p:nvSpPr>
            <p:spPr>
              <a:xfrm>
                <a:off x="1500166" y="5286388"/>
                <a:ext cx="1214446" cy="8572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53" name="TextBox 52"/>
            <p:cNvSpPr txBox="1"/>
            <p:nvPr/>
          </p:nvSpPr>
          <p:spPr>
            <a:xfrm>
              <a:off x="3929058" y="5715016"/>
              <a:ext cx="301686" cy="369332"/>
            </a:xfrm>
            <a:prstGeom prst="rect">
              <a:avLst/>
            </a:prstGeom>
            <a:noFill/>
          </p:spPr>
          <p:txBody>
            <a:bodyPr wrap="none" rtlCol="0">
              <a:spAutoFit/>
            </a:bodyPr>
            <a:lstStyle/>
            <a:p>
              <a:r>
                <a:rPr lang="ru-RU" dirty="0" smtClean="0"/>
                <a:t>1</a:t>
              </a:r>
              <a:endParaRPr lang="ru-RU" dirty="0"/>
            </a:p>
          </p:txBody>
        </p:sp>
        <p:sp>
          <p:nvSpPr>
            <p:cNvPr id="54" name="TextBox 53"/>
            <p:cNvSpPr txBox="1"/>
            <p:nvPr/>
          </p:nvSpPr>
          <p:spPr>
            <a:xfrm>
              <a:off x="4572000" y="5715016"/>
              <a:ext cx="301686" cy="369332"/>
            </a:xfrm>
            <a:prstGeom prst="rect">
              <a:avLst/>
            </a:prstGeom>
            <a:noFill/>
          </p:spPr>
          <p:txBody>
            <a:bodyPr wrap="none" rtlCol="0">
              <a:spAutoFit/>
            </a:bodyPr>
            <a:lstStyle/>
            <a:p>
              <a:r>
                <a:rPr lang="ru-RU" dirty="0" smtClean="0"/>
                <a:t>1</a:t>
              </a:r>
              <a:endParaRPr lang="ru-RU" dirty="0"/>
            </a:p>
          </p:txBody>
        </p:sp>
      </p:grpSp>
      <p:grpSp>
        <p:nvGrpSpPr>
          <p:cNvPr id="59" name="Группа 58"/>
          <p:cNvGrpSpPr/>
          <p:nvPr/>
        </p:nvGrpSpPr>
        <p:grpSpPr>
          <a:xfrm>
            <a:off x="2857488" y="5286388"/>
            <a:ext cx="757130" cy="369332"/>
            <a:chOff x="2857488" y="5286388"/>
            <a:chExt cx="757130" cy="369332"/>
          </a:xfrm>
        </p:grpSpPr>
        <p:sp>
          <p:nvSpPr>
            <p:cNvPr id="56" name="TextBox 55"/>
            <p:cNvSpPr txBox="1"/>
            <p:nvPr/>
          </p:nvSpPr>
          <p:spPr>
            <a:xfrm>
              <a:off x="2857488" y="5286388"/>
              <a:ext cx="757130" cy="369332"/>
            </a:xfrm>
            <a:prstGeom prst="rect">
              <a:avLst/>
            </a:prstGeom>
            <a:noFill/>
          </p:spPr>
          <p:txBody>
            <a:bodyPr wrap="none" rtlCol="0">
              <a:spAutoFit/>
            </a:bodyPr>
            <a:lstStyle/>
            <a:p>
              <a:r>
                <a:rPr lang="en-GB" dirty="0" err="1" smtClean="0"/>
                <a:t>yR</a:t>
              </a:r>
              <a:r>
                <a:rPr lang="en-GB" dirty="0" smtClean="0"/>
                <a:t>=RS</a:t>
              </a:r>
              <a:endParaRPr lang="ru-RU" dirty="0"/>
            </a:p>
          </p:txBody>
        </p:sp>
        <p:cxnSp>
          <p:nvCxnSpPr>
            <p:cNvPr id="58" name="Прямая соединительная линия 57"/>
            <p:cNvCxnSpPr/>
            <p:nvPr/>
          </p:nvCxnSpPr>
          <p:spPr>
            <a:xfrm>
              <a:off x="3357554" y="5286388"/>
              <a:ext cx="214314"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6500826" y="5357826"/>
            <a:ext cx="615874" cy="369332"/>
          </a:xfrm>
          <a:prstGeom prst="rect">
            <a:avLst/>
          </a:prstGeom>
          <a:noFill/>
        </p:spPr>
        <p:txBody>
          <a:bodyPr wrap="none" rtlCol="0">
            <a:spAutoFit/>
          </a:bodyPr>
          <a:lstStyle/>
          <a:p>
            <a:r>
              <a:rPr lang="en-GB" dirty="0" err="1" smtClean="0"/>
              <a:t>yS</a:t>
            </a:r>
            <a:r>
              <a:rPr lang="en-GB" dirty="0" smtClean="0"/>
              <a:t>=S</a:t>
            </a:r>
            <a:endParaRPr lang="ru-RU"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158" y="285728"/>
            <a:ext cx="4487767" cy="369332"/>
          </a:xfrm>
          <a:prstGeom prst="rect">
            <a:avLst/>
          </a:prstGeom>
          <a:noFill/>
        </p:spPr>
        <p:txBody>
          <a:bodyPr wrap="none" rtlCol="0">
            <a:spAutoFit/>
          </a:bodyPr>
          <a:lstStyle/>
          <a:p>
            <a:r>
              <a:rPr lang="ru-RU" dirty="0" smtClean="0"/>
              <a:t>Тогда схема выглядит следующим образом:</a:t>
            </a:r>
            <a:endParaRPr lang="ru-RU" dirty="0"/>
          </a:p>
        </p:txBody>
      </p:sp>
      <p:grpSp>
        <p:nvGrpSpPr>
          <p:cNvPr id="36" name="Группа 35"/>
          <p:cNvGrpSpPr/>
          <p:nvPr/>
        </p:nvGrpSpPr>
        <p:grpSpPr>
          <a:xfrm>
            <a:off x="785786" y="928670"/>
            <a:ext cx="3071834" cy="1440902"/>
            <a:chOff x="785786" y="928670"/>
            <a:chExt cx="3071834" cy="1440902"/>
          </a:xfrm>
        </p:grpSpPr>
        <p:grpSp>
          <p:nvGrpSpPr>
            <p:cNvPr id="5" name="Группа 4"/>
            <p:cNvGrpSpPr/>
            <p:nvPr/>
          </p:nvGrpSpPr>
          <p:grpSpPr>
            <a:xfrm>
              <a:off x="1071538" y="1000108"/>
              <a:ext cx="2786082" cy="1369464"/>
              <a:chOff x="4929190" y="4929198"/>
              <a:chExt cx="2786082" cy="1369464"/>
            </a:xfrm>
          </p:grpSpPr>
          <p:grpSp>
            <p:nvGrpSpPr>
              <p:cNvPr id="6" name="Группа 133"/>
              <p:cNvGrpSpPr/>
              <p:nvPr/>
            </p:nvGrpSpPr>
            <p:grpSpPr>
              <a:xfrm>
                <a:off x="4929190" y="4929198"/>
                <a:ext cx="2786082" cy="1369464"/>
                <a:chOff x="1714480" y="2143116"/>
                <a:chExt cx="2786082" cy="1369464"/>
              </a:xfrm>
            </p:grpSpPr>
            <p:sp>
              <p:nvSpPr>
                <p:cNvPr id="12" name="Прямоугольник 11"/>
                <p:cNvSpPr/>
                <p:nvPr/>
              </p:nvSpPr>
              <p:spPr>
                <a:xfrm>
                  <a:off x="3071802" y="2143116"/>
                  <a:ext cx="928694" cy="13573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единительная линия 12"/>
                <p:cNvCxnSpPr/>
                <p:nvPr/>
              </p:nvCxnSpPr>
              <p:spPr>
                <a:xfrm rot="5400000">
                  <a:off x="2751125" y="2820983"/>
                  <a:ext cx="135732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071802" y="2643182"/>
                  <a:ext cx="308098" cy="369332"/>
                </a:xfrm>
                <a:prstGeom prst="rect">
                  <a:avLst/>
                </a:prstGeom>
                <a:noFill/>
              </p:spPr>
              <p:txBody>
                <a:bodyPr wrap="none" rtlCol="0">
                  <a:spAutoFit/>
                </a:bodyPr>
                <a:lstStyle/>
                <a:p>
                  <a:r>
                    <a:rPr lang="ru-RU" dirty="0" smtClean="0"/>
                    <a:t>С</a:t>
                  </a:r>
                  <a:endParaRPr lang="ru-RU" dirty="0"/>
                </a:p>
              </p:txBody>
            </p:sp>
            <p:cxnSp>
              <p:nvCxnSpPr>
                <p:cNvPr id="15" name="Прямая соединительная линия 14"/>
                <p:cNvCxnSpPr/>
                <p:nvPr/>
              </p:nvCxnSpPr>
              <p:spPr>
                <a:xfrm>
                  <a:off x="1857356" y="3357562"/>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2714612" y="2428868"/>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43306" y="2143116"/>
                  <a:ext cx="340158" cy="369332"/>
                </a:xfrm>
                <a:prstGeom prst="rect">
                  <a:avLst/>
                </a:prstGeom>
                <a:noFill/>
              </p:spPr>
              <p:txBody>
                <a:bodyPr wrap="none" rtlCol="0">
                  <a:spAutoFit/>
                </a:bodyPr>
                <a:lstStyle/>
                <a:p>
                  <a:r>
                    <a:rPr lang="en-GB" dirty="0" smtClean="0"/>
                    <a:t>Q</a:t>
                  </a:r>
                  <a:endParaRPr lang="ru-RU" dirty="0"/>
                </a:p>
              </p:txBody>
            </p:sp>
            <p:sp>
              <p:nvSpPr>
                <p:cNvPr id="18" name="TextBox 17"/>
                <p:cNvSpPr txBox="1"/>
                <p:nvPr/>
              </p:nvSpPr>
              <p:spPr>
                <a:xfrm>
                  <a:off x="3571868" y="3143248"/>
                  <a:ext cx="412229" cy="369332"/>
                </a:xfrm>
                <a:prstGeom prst="rect">
                  <a:avLst/>
                </a:prstGeom>
                <a:noFill/>
              </p:spPr>
              <p:txBody>
                <a:bodyPr wrap="none" rtlCol="0">
                  <a:spAutoFit/>
                </a:bodyPr>
                <a:lstStyle/>
                <a:p>
                  <a:r>
                    <a:rPr lang="en-GB" dirty="0" smtClean="0"/>
                    <a:t>TT</a:t>
                  </a:r>
                  <a:endParaRPr lang="ru-RU" dirty="0"/>
                </a:p>
              </p:txBody>
            </p:sp>
            <p:cxnSp>
              <p:nvCxnSpPr>
                <p:cNvPr id="20" name="Прямая соединительная линия 19"/>
                <p:cNvCxnSpPr/>
                <p:nvPr/>
              </p:nvCxnSpPr>
              <p:spPr>
                <a:xfrm rot="10800000" flipH="1" flipV="1">
                  <a:off x="1714480" y="2285992"/>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4000496" y="2427280"/>
                  <a:ext cx="500066"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6313860" y="4929198"/>
                <a:ext cx="309700" cy="369332"/>
              </a:xfrm>
              <a:prstGeom prst="rect">
                <a:avLst/>
              </a:prstGeom>
              <a:noFill/>
            </p:spPr>
            <p:txBody>
              <a:bodyPr wrap="none" rtlCol="0">
                <a:spAutoFit/>
              </a:bodyPr>
              <a:lstStyle/>
              <a:p>
                <a:r>
                  <a:rPr lang="en-GB" dirty="0" smtClean="0"/>
                  <a:t>R</a:t>
                </a:r>
                <a:endParaRPr lang="ru-RU" dirty="0"/>
              </a:p>
            </p:txBody>
          </p:sp>
          <p:sp>
            <p:nvSpPr>
              <p:cNvPr id="8" name="TextBox 7"/>
              <p:cNvSpPr txBox="1"/>
              <p:nvPr/>
            </p:nvSpPr>
            <p:spPr>
              <a:xfrm>
                <a:off x="6286512" y="5929330"/>
                <a:ext cx="290464" cy="369332"/>
              </a:xfrm>
              <a:prstGeom prst="rect">
                <a:avLst/>
              </a:prstGeom>
              <a:noFill/>
            </p:spPr>
            <p:txBody>
              <a:bodyPr wrap="none" rtlCol="0">
                <a:spAutoFit/>
              </a:bodyPr>
              <a:lstStyle/>
              <a:p>
                <a:r>
                  <a:rPr lang="en-GB" dirty="0" smtClean="0"/>
                  <a:t>S</a:t>
                </a:r>
                <a:endParaRPr lang="ru-RU" dirty="0"/>
              </a:p>
            </p:txBody>
          </p:sp>
        </p:grpSp>
        <p:grpSp>
          <p:nvGrpSpPr>
            <p:cNvPr id="27" name="Группа 26"/>
            <p:cNvGrpSpPr/>
            <p:nvPr/>
          </p:nvGrpSpPr>
          <p:grpSpPr>
            <a:xfrm>
              <a:off x="1428728" y="1071546"/>
              <a:ext cx="642942" cy="428628"/>
              <a:chOff x="3643306" y="3071810"/>
              <a:chExt cx="642942" cy="428628"/>
            </a:xfrm>
          </p:grpSpPr>
          <p:sp>
            <p:nvSpPr>
              <p:cNvPr id="25" name="Прямоугольник 24"/>
              <p:cNvSpPr/>
              <p:nvPr/>
            </p:nvSpPr>
            <p:spPr>
              <a:xfrm>
                <a:off x="3643306" y="3071810"/>
                <a:ext cx="642942" cy="428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p:cNvSpPr txBox="1"/>
              <p:nvPr/>
            </p:nvSpPr>
            <p:spPr>
              <a:xfrm>
                <a:off x="3643306" y="3071810"/>
                <a:ext cx="341760" cy="369332"/>
              </a:xfrm>
              <a:prstGeom prst="rect">
                <a:avLst/>
              </a:prstGeom>
              <a:noFill/>
            </p:spPr>
            <p:txBody>
              <a:bodyPr wrap="none" rtlCol="0">
                <a:spAutoFit/>
              </a:bodyPr>
              <a:lstStyle/>
              <a:p>
                <a:r>
                  <a:rPr lang="en-GB" dirty="0" smtClean="0"/>
                  <a:t>&amp;</a:t>
                </a:r>
                <a:endParaRPr lang="ru-RU" dirty="0"/>
              </a:p>
            </p:txBody>
          </p:sp>
        </p:grpSp>
        <p:cxnSp>
          <p:nvCxnSpPr>
            <p:cNvPr id="28" name="Прямая соединительная линия 27"/>
            <p:cNvCxnSpPr/>
            <p:nvPr/>
          </p:nvCxnSpPr>
          <p:spPr>
            <a:xfrm rot="10800000" flipH="1" flipV="1">
              <a:off x="1071538" y="1357298"/>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9" name="Овал 28"/>
            <p:cNvSpPr/>
            <p:nvPr/>
          </p:nvSpPr>
          <p:spPr>
            <a:xfrm>
              <a:off x="1357290" y="1285860"/>
              <a:ext cx="71438" cy="714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TextBox 29"/>
            <p:cNvSpPr txBox="1"/>
            <p:nvPr/>
          </p:nvSpPr>
          <p:spPr>
            <a:xfrm>
              <a:off x="785786" y="928670"/>
              <a:ext cx="309700" cy="369332"/>
            </a:xfrm>
            <a:prstGeom prst="rect">
              <a:avLst/>
            </a:prstGeom>
            <a:noFill/>
          </p:spPr>
          <p:txBody>
            <a:bodyPr wrap="none" rtlCol="0">
              <a:spAutoFit/>
            </a:bodyPr>
            <a:lstStyle/>
            <a:p>
              <a:r>
                <a:rPr lang="en-US" dirty="0" smtClean="0"/>
                <a:t>R</a:t>
              </a:r>
              <a:endParaRPr lang="ru-RU" dirty="0"/>
            </a:p>
          </p:txBody>
        </p:sp>
        <p:sp>
          <p:nvSpPr>
            <p:cNvPr id="31" name="TextBox 30"/>
            <p:cNvSpPr txBox="1"/>
            <p:nvPr/>
          </p:nvSpPr>
          <p:spPr>
            <a:xfrm>
              <a:off x="785786" y="1214422"/>
              <a:ext cx="290464" cy="369332"/>
            </a:xfrm>
            <a:prstGeom prst="rect">
              <a:avLst/>
            </a:prstGeom>
            <a:noFill/>
          </p:spPr>
          <p:txBody>
            <a:bodyPr wrap="none" rtlCol="0">
              <a:spAutoFit/>
            </a:bodyPr>
            <a:lstStyle/>
            <a:p>
              <a:r>
                <a:rPr lang="en-US" dirty="0" smtClean="0"/>
                <a:t>S</a:t>
              </a:r>
              <a:endParaRPr lang="ru-RU" dirty="0"/>
            </a:p>
          </p:txBody>
        </p:sp>
        <p:cxnSp>
          <p:nvCxnSpPr>
            <p:cNvPr id="33" name="Прямая соединительная линия 32"/>
            <p:cNvCxnSpPr/>
            <p:nvPr/>
          </p:nvCxnSpPr>
          <p:spPr>
            <a:xfrm rot="5400000">
              <a:off x="786580" y="1785132"/>
              <a:ext cx="857256"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357158" y="2571744"/>
            <a:ext cx="8429684" cy="2308324"/>
          </a:xfrm>
          <a:prstGeom prst="rect">
            <a:avLst/>
          </a:prstGeom>
          <a:noFill/>
        </p:spPr>
        <p:txBody>
          <a:bodyPr wrap="square" rtlCol="0">
            <a:spAutoFit/>
          </a:bodyPr>
          <a:lstStyle/>
          <a:p>
            <a:pPr algn="just"/>
            <a:r>
              <a:rPr lang="ru-RU" dirty="0" smtClean="0"/>
              <a:t>Мы доопределили исключенное состояние. Следует сказать, что процедура преобразования триггеров в настоящий момент потеряла актуальность. Раньше, лет 20-30 назад, когда схемы появлялись из отдельных дискретных микросхем, там такая задача стояла. А теперь все цифровые схемы (ЦС) базируются на программируемых логических интегральных схемах (ПЛИС), а в ПЛИС используются как правило триггера типа </a:t>
            </a:r>
            <a:r>
              <a:rPr lang="en-GB" dirty="0" smtClean="0"/>
              <a:t>D</a:t>
            </a:r>
            <a:r>
              <a:rPr lang="ru-RU" dirty="0" smtClean="0"/>
              <a:t>. И поэтому все задачи преобразования сводятся из типа </a:t>
            </a:r>
            <a:r>
              <a:rPr lang="en-GB" dirty="0" smtClean="0"/>
              <a:t>D</a:t>
            </a:r>
            <a:r>
              <a:rPr lang="ru-RU" dirty="0" smtClean="0"/>
              <a:t> к нужному. Т.е. все триггера строятся на базе </a:t>
            </a:r>
            <a:r>
              <a:rPr lang="en-GB" dirty="0" smtClean="0"/>
              <a:t>D</a:t>
            </a:r>
            <a:r>
              <a:rPr lang="ru-RU" dirty="0" smtClean="0"/>
              <a:t> – триггера и например, такие преобразования как </a:t>
            </a:r>
            <a:r>
              <a:rPr lang="en-GB" dirty="0" smtClean="0"/>
              <a:t>JK-&gt;T</a:t>
            </a:r>
            <a:r>
              <a:rPr lang="ru-RU" dirty="0" smtClean="0"/>
              <a:t> смысла не имеют.</a:t>
            </a:r>
            <a:endParaRPr lang="ru-RU" dirty="0"/>
          </a:p>
        </p:txBody>
      </p:sp>
    </p:spTree>
  </p:cSld>
  <p:clrMapOvr>
    <a:masterClrMapping/>
  </p:clrMapOvr>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44306</TotalTime>
  <Words>3060</Words>
  <PresentationFormat>Экран (4:3)</PresentationFormat>
  <Paragraphs>636</Paragraphs>
  <Slides>24</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Пользователь Windows</cp:lastModifiedBy>
  <cp:revision>236</cp:revision>
  <dcterms:created xsi:type="dcterms:W3CDTF">2024-11-01T06:20:59Z</dcterms:created>
  <dcterms:modified xsi:type="dcterms:W3CDTF">2025-01-30T10:04:45Z</dcterms:modified>
</cp:coreProperties>
</file>